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</p:sldIdLst>
  <p:sldSz cx="6858000" cy="9144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24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074420" y="479864"/>
            <a:ext cx="5554980" cy="1962912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074420" y="2466752"/>
            <a:ext cx="5554980" cy="23368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1928D6-E8D7-4F83-82C2-64CF4F0B248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91075" y="1885069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867882" y="1793355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6D3849-D9F4-426F-A919-4653159257B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43500" y="366186"/>
            <a:ext cx="1371600" cy="7802033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366188"/>
            <a:ext cx="41719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D9759-A097-4CEA-BCCB-CD911968BB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531CE0-0669-41FB-8846-F546C5051D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12168" y="-72"/>
            <a:ext cx="514350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794" y="3467100"/>
            <a:ext cx="4800600" cy="3048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3794" y="1422400"/>
            <a:ext cx="4800600" cy="2012949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7E8F9-D751-4BCC-A987-251C3181E3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1714500" y="0"/>
            <a:ext cx="5715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29241" y="3752875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806048" y="3661160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670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706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E073D3-0276-4F19-99D4-CA831D9D4F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880448"/>
            <a:ext cx="6172200" cy="1524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9758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58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86D896-FFB5-4A68-A1E8-866AB8C09B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A27A1-6B51-4181-AE32-4AEE944CA5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1238" y="0"/>
            <a:ext cx="609676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1BBF93-65FD-42F1-BEB7-26E61476174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9037"/>
            <a:ext cx="2857500" cy="154940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42900" y="1875952"/>
            <a:ext cx="2857500" cy="931333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" y="2844801"/>
            <a:ext cx="6115050" cy="53234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A64576-0274-4027-A96C-36242E7ECF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5172" y="1422400"/>
            <a:ext cx="2057400" cy="26416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CB7128-5ED0-4649-A158-DE4274BBBE6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71500" y="1422400"/>
            <a:ext cx="3429000" cy="6096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650" y="1524005"/>
            <a:ext cx="3314700" cy="468604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297544" y="1272455"/>
            <a:ext cx="514350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3752750" y="1249048"/>
            <a:ext cx="486918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6400800"/>
            <a:ext cx="3314700" cy="1016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611945" y="-1087896"/>
            <a:ext cx="1229165" cy="2185183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26613" y="28137"/>
            <a:ext cx="1276643" cy="22695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37161" y="1406770"/>
            <a:ext cx="844288" cy="1470165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759655" y="-72"/>
            <a:ext cx="6098345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076706" y="1930400"/>
            <a:ext cx="5623560" cy="64008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2686050" y="8407400"/>
            <a:ext cx="1600200" cy="63500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286250" y="8407400"/>
            <a:ext cx="2171700" cy="63500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6460236" y="8407400"/>
            <a:ext cx="342900" cy="63500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DC3674D-CDCE-438E-A3AF-46F4596798D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alnutwoods.net/Merchant2/merchant.mvc?Screen=PROD&amp;Store_Code=NW&amp;Product_Code=21-15&amp;Category_Code=BWBV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alnutwoods.net/Merchant2/merchant.mvc?Screen=PROD&amp;Store_Code=NW&amp;Product_Code=21-15&amp;Category_Code=BWBV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1484313" y="2124075"/>
            <a:ext cx="4032250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IE" sz="48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Veneer</a:t>
            </a:r>
          </a:p>
          <a:p>
            <a:pPr algn="ctr"/>
            <a:r>
              <a:rPr lang="en-IE" sz="48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Terms</a:t>
            </a:r>
            <a:endParaRPr lang="en-IE" sz="4800" kern="10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 Black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604837"/>
          </a:xfrm>
        </p:spPr>
        <p:txBody>
          <a:bodyPr/>
          <a:lstStyle/>
          <a:p>
            <a:r>
              <a:rPr lang="en-GB" sz="2800"/>
              <a:t>Correctly name the following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116013"/>
            <a:ext cx="6172200" cy="7704137"/>
          </a:xfrm>
        </p:spPr>
        <p:txBody>
          <a:bodyPr/>
          <a:lstStyle/>
          <a:p>
            <a:endParaRPr lang="en-GB"/>
          </a:p>
          <a:p>
            <a:endParaRPr lang="en-GB"/>
          </a:p>
          <a:p>
            <a:endParaRPr lang="en-GB"/>
          </a:p>
          <a:p>
            <a:pPr>
              <a:buFontTx/>
              <a:buNone/>
            </a:pPr>
            <a:r>
              <a:rPr lang="en-GB"/>
              <a:t>        </a:t>
            </a:r>
            <a:r>
              <a:rPr lang="en-GB" sz="2400"/>
              <a:t>(a)                (b)                   (c)</a:t>
            </a:r>
          </a:p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r>
              <a:rPr lang="en-GB" sz="2400"/>
              <a:t>           (d)                               (e)</a:t>
            </a:r>
          </a:p>
          <a:p>
            <a:pPr>
              <a:buFontTx/>
              <a:buNone/>
            </a:pPr>
            <a:endParaRPr lang="en-GB" sz="2400"/>
          </a:p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endParaRPr lang="en-GB" sz="2400"/>
          </a:p>
          <a:p>
            <a:pPr>
              <a:buFontTx/>
              <a:buNone/>
            </a:pPr>
            <a:r>
              <a:rPr lang="en-GB" sz="2400"/>
              <a:t>          (f)                 (g)                 (h)</a:t>
            </a:r>
          </a:p>
        </p:txBody>
      </p:sp>
      <p:pic>
        <p:nvPicPr>
          <p:cNvPr id="3076" name="Picture 4" descr="vma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75" y="1116013"/>
            <a:ext cx="1446213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diamo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6838" y="1116013"/>
            <a:ext cx="1433512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revdi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2963" y="1116013"/>
            <a:ext cx="1433512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DSCN0126lwbth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3492500"/>
            <a:ext cx="2233612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rando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57588" y="3508375"/>
            <a:ext cx="2103437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revsmtc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5175" y="5724525"/>
            <a:ext cx="1384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slipmtc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65400" y="5724525"/>
            <a:ext cx="14049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bookmtch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37063" y="5724525"/>
            <a:ext cx="1387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604837"/>
          </a:xfrm>
        </p:spPr>
        <p:txBody>
          <a:bodyPr/>
          <a:lstStyle/>
          <a:p>
            <a:r>
              <a:rPr lang="en-GB" sz="2800"/>
              <a:t>Veneering Patterns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116013"/>
            <a:ext cx="6172200" cy="7704137"/>
          </a:xfrm>
        </p:spPr>
        <p:txBody>
          <a:bodyPr/>
          <a:lstStyle/>
          <a:p>
            <a:endParaRPr lang="en-GB" dirty="0"/>
          </a:p>
          <a:p>
            <a:endParaRPr lang="en-GB" sz="2400" dirty="0"/>
          </a:p>
          <a:p>
            <a:endParaRPr lang="en-GB" sz="2000" dirty="0"/>
          </a:p>
          <a:p>
            <a:endParaRPr lang="en-GB" sz="2000" dirty="0"/>
          </a:p>
          <a:p>
            <a:pPr>
              <a:buNone/>
            </a:pPr>
            <a:r>
              <a:rPr lang="en-GB" sz="2000" dirty="0" smtClean="0"/>
              <a:t>	 </a:t>
            </a:r>
            <a:r>
              <a:rPr lang="en-GB" sz="2000" dirty="0"/>
              <a:t>Herringbone     Diamond                Reverse      		                                                Diamond </a:t>
            </a:r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r>
              <a:rPr lang="en-GB" sz="2000" dirty="0"/>
              <a:t>        Burr                                Random                </a:t>
            </a:r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r>
              <a:rPr lang="en-GB" sz="2400" dirty="0"/>
              <a:t>     Inverted          Running      Book matched           Slip matched</a:t>
            </a:r>
          </a:p>
        </p:txBody>
      </p:sp>
      <p:pic>
        <p:nvPicPr>
          <p:cNvPr id="5124" name="Picture 4" descr="vma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75" y="1116013"/>
            <a:ext cx="12811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diamo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6838" y="1116013"/>
            <a:ext cx="12795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revdi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2963" y="1116013"/>
            <a:ext cx="12795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DSCN0126lwbth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5175" y="3492500"/>
            <a:ext cx="1871663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rando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3463" y="3563938"/>
            <a:ext cx="17430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revsmtc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5175" y="5724525"/>
            <a:ext cx="1384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slipmtc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65400" y="5724525"/>
            <a:ext cx="14049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bookmtch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37063" y="5724525"/>
            <a:ext cx="1387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965200"/>
          </a:xfrm>
        </p:spPr>
        <p:txBody>
          <a:bodyPr/>
          <a:lstStyle/>
          <a:p>
            <a:r>
              <a:rPr lang="en-GB" sz="2800"/>
              <a:t>Explain the following Veneer Terms 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403350"/>
            <a:ext cx="6172200" cy="7200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Marquetry:</a:t>
            </a:r>
          </a:p>
          <a:p>
            <a:pPr>
              <a:lnSpc>
                <a:spcPct val="90000"/>
              </a:lnSpc>
            </a:pPr>
            <a:r>
              <a:rPr lang="en-GB" sz="2800"/>
              <a:t>Balancing Veneer :</a:t>
            </a:r>
          </a:p>
          <a:p>
            <a:pPr>
              <a:lnSpc>
                <a:spcPct val="90000"/>
              </a:lnSpc>
            </a:pPr>
            <a:r>
              <a:rPr lang="en-GB" sz="2800"/>
              <a:t>Rotary Veneer:</a:t>
            </a:r>
          </a:p>
          <a:p>
            <a:pPr>
              <a:lnSpc>
                <a:spcPct val="90000"/>
              </a:lnSpc>
            </a:pPr>
            <a:r>
              <a:rPr lang="en-GB" sz="2800"/>
              <a:t>Stripe Veneer :</a:t>
            </a:r>
          </a:p>
          <a:p>
            <a:pPr>
              <a:lnSpc>
                <a:spcPct val="90000"/>
              </a:lnSpc>
            </a:pPr>
            <a:r>
              <a:rPr lang="en-GB" sz="2800"/>
              <a:t>Inlay :</a:t>
            </a:r>
          </a:p>
          <a:p>
            <a:pPr>
              <a:lnSpc>
                <a:spcPct val="90000"/>
              </a:lnSpc>
            </a:pPr>
            <a:r>
              <a:rPr lang="en-GB" sz="2800"/>
              <a:t>Grain :</a:t>
            </a:r>
          </a:p>
          <a:p>
            <a:pPr>
              <a:lnSpc>
                <a:spcPct val="90000"/>
              </a:lnSpc>
            </a:pPr>
            <a:r>
              <a:rPr lang="en-GB" sz="2800"/>
              <a:t>Birdseye :</a:t>
            </a:r>
          </a:p>
          <a:p>
            <a:pPr>
              <a:lnSpc>
                <a:spcPct val="90000"/>
              </a:lnSpc>
            </a:pPr>
            <a:r>
              <a:rPr lang="en-GB" sz="2800"/>
              <a:t>Flitch :</a:t>
            </a:r>
          </a:p>
          <a:p>
            <a:pPr>
              <a:lnSpc>
                <a:spcPct val="90000"/>
              </a:lnSpc>
            </a:pPr>
            <a:r>
              <a:rPr lang="en-GB" sz="2800"/>
              <a:t>Cross band :</a:t>
            </a:r>
          </a:p>
          <a:p>
            <a:pPr>
              <a:lnSpc>
                <a:spcPct val="90000"/>
              </a:lnSpc>
            </a:pPr>
            <a:r>
              <a:rPr lang="en-GB" sz="2800"/>
              <a:t>Blue Stain :</a:t>
            </a:r>
          </a:p>
          <a:p>
            <a:pPr>
              <a:lnSpc>
                <a:spcPct val="90000"/>
              </a:lnSpc>
            </a:pPr>
            <a:r>
              <a:rPr lang="en-GB" sz="2800"/>
              <a:t>Bleed Through :</a:t>
            </a:r>
          </a:p>
          <a:p>
            <a:pPr>
              <a:lnSpc>
                <a:spcPct val="90000"/>
              </a:lnSpc>
            </a:pPr>
            <a:r>
              <a:rPr lang="en-GB" sz="2800"/>
              <a:t>Oyster Veneer :</a:t>
            </a:r>
          </a:p>
          <a:p>
            <a:pPr>
              <a:lnSpc>
                <a:spcPct val="90000"/>
              </a:lnSpc>
            </a:pPr>
            <a:r>
              <a:rPr lang="en-GB" sz="2800"/>
              <a:t>Boulle Work :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676275"/>
          </a:xfrm>
        </p:spPr>
        <p:txBody>
          <a:bodyPr/>
          <a:lstStyle/>
          <a:p>
            <a:r>
              <a:rPr lang="en-GB" sz="3200"/>
              <a:t>Veneer Terms 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547813"/>
            <a:ext cx="6172200" cy="690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err="1"/>
              <a:t>Marquetry</a:t>
            </a:r>
            <a:r>
              <a:rPr lang="en-GB" sz="2400" dirty="0"/>
              <a:t> : Creating patterns or pictures using different veneers.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Balancing Veneer : Back of groundwork  is veneered also to prevent warpage. 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Rotary Veneer : Veneer peeled from the log in long continuous sheets. Mainly used for backing veneer. ( note : Birds Eye Maple is a choice veneer ) 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Stripe Veneer : Also called Ribbon Figure obtained by cutting timber with interlocking Grain.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Inlay : Narrow  strips of wood inlaid into the ground work. 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Grain : The direction in which the wood fibres are going.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611188"/>
            <a:ext cx="6172200" cy="7921625"/>
          </a:xfrm>
        </p:spPr>
        <p:txBody>
          <a:bodyPr/>
          <a:lstStyle/>
          <a:p>
            <a:r>
              <a:rPr lang="en-GB" sz="2400"/>
              <a:t>Birdseye : Figure on the surface of the veneer similar to small birds eyes.</a:t>
            </a:r>
          </a:p>
          <a:p>
            <a:r>
              <a:rPr lang="en-GB" sz="2400"/>
              <a:t>Flitch : A section of a Log after initial conversion also refers to a bundle of Veneers cut from a single flitch.</a:t>
            </a:r>
          </a:p>
          <a:p>
            <a:r>
              <a:rPr lang="en-GB" sz="2400"/>
              <a:t>Cross band : When the grain direction runs at right angles to panel edges.</a:t>
            </a:r>
          </a:p>
          <a:p>
            <a:r>
              <a:rPr lang="en-GB" sz="2400"/>
              <a:t>Blue Stain : The reaction that certain timber has with Iron. Eg. the Tannic     acid in Oak.</a:t>
            </a:r>
          </a:p>
          <a:p>
            <a:r>
              <a:rPr lang="en-GB" sz="2400"/>
              <a:t>Bleed Through : Glue forced through the grain of the veneer. (Show through)</a:t>
            </a:r>
          </a:p>
          <a:p>
            <a:r>
              <a:rPr lang="en-GB" sz="2400"/>
              <a:t>Oyster Veneer : Veneers cut at 45° across the branch of certain trees, Walnut. </a:t>
            </a:r>
          </a:p>
          <a:p>
            <a:r>
              <a:rPr lang="en-GB" sz="2400"/>
              <a:t>Boulle Work: Charles  Andrea Buhl used other materials besides wood veneer to create his Marquetry work.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820737"/>
          </a:xfrm>
        </p:spPr>
        <p:txBody>
          <a:bodyPr/>
          <a:lstStyle/>
          <a:p>
            <a:r>
              <a:rPr lang="en-GB" sz="3600"/>
              <a:t>Burrs / Burls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403350"/>
            <a:ext cx="6172200" cy="6764338"/>
          </a:xfrm>
        </p:spPr>
        <p:txBody>
          <a:bodyPr/>
          <a:lstStyle/>
          <a:p>
            <a:r>
              <a:rPr lang="en-GB" sz="2400" dirty="0"/>
              <a:t>Burrs are growths                                       on the sides of                                                trees.                                                  Veneers are                                             obtained                                                            by slicing through </a:t>
            </a:r>
            <a:r>
              <a:rPr lang="en-GB" sz="2400" dirty="0" smtClean="0"/>
              <a:t>                                them</a:t>
            </a:r>
            <a:r>
              <a:rPr lang="en-GB" sz="2400" dirty="0"/>
              <a:t>.</a:t>
            </a:r>
          </a:p>
        </p:txBody>
      </p:sp>
      <p:pic>
        <p:nvPicPr>
          <p:cNvPr id="11268" name="Picture 4" descr="DSCN12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2976" y="1557338"/>
            <a:ext cx="3205516" cy="20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toyota-solara-2001-mustard-birds-eye-ma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712" y="4245719"/>
            <a:ext cx="2420938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burr-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4354" y="4274294"/>
            <a:ext cx="25209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chad-taylor-birds-eye-mapl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724" y="6587182"/>
            <a:ext cx="27813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jewellery_mahah_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61966" y="6577657"/>
            <a:ext cx="2519362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892175"/>
          </a:xfrm>
        </p:spPr>
        <p:txBody>
          <a:bodyPr/>
          <a:lstStyle/>
          <a:p>
            <a:r>
              <a:rPr lang="en-GB" sz="3200"/>
              <a:t>Oyster Shell Veneers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258888"/>
            <a:ext cx="6172200" cy="7273925"/>
          </a:xfrm>
        </p:spPr>
        <p:txBody>
          <a:bodyPr/>
          <a:lstStyle/>
          <a:p>
            <a:r>
              <a:rPr lang="en-GB" sz="2400" dirty="0"/>
              <a:t>Thin Slices of veneer about 1.5mm are cut across the branch of Trees such as Lignum Vitae, Olive, Laburnum, Yew and Walnut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/>
              <a:t>The result is an Oyster – shell effect. The Oysters are stacked with wooden spacers between and weighted down or the short lengths of branches are buried in dry sand.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/>
              <a:t>The Seasoning must be very gradual to avoid splitting. Oysters can be either trimmed Square and matched or laid at random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/>
              <a:t>This Table Top                                            has American                                       </a:t>
            </a:r>
            <a:r>
              <a:rPr lang="en-GB" sz="2400" dirty="0" smtClean="0"/>
              <a:t>  </a:t>
            </a:r>
            <a:r>
              <a:rPr lang="en-GB" sz="2400" dirty="0"/>
              <a:t>Burr Walnut inlaid                                 </a:t>
            </a:r>
            <a:r>
              <a:rPr lang="en-GB" sz="2400" dirty="0" smtClean="0"/>
              <a:t> with </a:t>
            </a:r>
            <a:r>
              <a:rPr lang="en-GB" sz="2400" dirty="0"/>
              <a:t>Sycamore                                       inlay &amp; Yew Oysters</a:t>
            </a:r>
          </a:p>
        </p:txBody>
      </p:sp>
      <p:pic>
        <p:nvPicPr>
          <p:cNvPr id="13316" name="Picture 4" descr="auto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4900" y="6227763"/>
            <a:ext cx="28098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119</TotalTime>
  <Words>412</Words>
  <Application>Microsoft Office PowerPoint</Application>
  <PresentationFormat>On-screen Show (4:3)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Solstice</vt:lpstr>
      <vt:lpstr>Slide 1</vt:lpstr>
      <vt:lpstr>Correctly name the following</vt:lpstr>
      <vt:lpstr>Veneering Patterns</vt:lpstr>
      <vt:lpstr>Explain the following Veneer Terms :</vt:lpstr>
      <vt:lpstr>Veneer Terms :</vt:lpstr>
      <vt:lpstr>Slide 6</vt:lpstr>
      <vt:lpstr>Burrs / Burls</vt:lpstr>
      <vt:lpstr>Oyster Shell Veneers</vt:lpstr>
    </vt:vector>
  </TitlesOfParts>
  <Company>DIT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Byrne</dc:creator>
  <cp:lastModifiedBy>jenny4711</cp:lastModifiedBy>
  <cp:revision>10</cp:revision>
  <dcterms:created xsi:type="dcterms:W3CDTF">2007-11-01T20:13:02Z</dcterms:created>
  <dcterms:modified xsi:type="dcterms:W3CDTF">2013-11-15T20:31:49Z</dcterms:modified>
</cp:coreProperties>
</file>