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"/>
  </p:notesMasterIdLst>
  <p:handoutMasterIdLst>
    <p:handoutMasterId r:id="rId10"/>
  </p:handoutMasterIdLst>
  <p:sldIdLst>
    <p:sldId id="256" r:id="rId2"/>
    <p:sldId id="269" r:id="rId3"/>
    <p:sldId id="277" r:id="rId4"/>
    <p:sldId id="278" r:id="rId5"/>
    <p:sldId id="270" r:id="rId6"/>
    <p:sldId id="276" r:id="rId7"/>
    <p:sldId id="274" r:id="rId8"/>
  </p:sldIdLst>
  <p:sldSz cx="6858000" cy="9144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3333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1" autoAdjust="0"/>
    <p:restoredTop sz="94660"/>
  </p:normalViewPr>
  <p:slideViewPr>
    <p:cSldViewPr>
      <p:cViewPr>
        <p:scale>
          <a:sx n="50" d="100"/>
          <a:sy n="50" d="100"/>
        </p:scale>
        <p:origin x="-330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F7840037-898A-4964-A651-56231EA08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6304D4-AFA7-4AB8-A556-EE417126572E}" type="datetimeFigureOut">
              <a:rPr lang="en-IE"/>
              <a:pPr>
                <a:defRPr/>
              </a:pPr>
              <a:t>17/11/2013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E91BB59-F212-420A-AACC-9E13C723F7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218238"/>
            <a:ext cx="686276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6604000"/>
            <a:ext cx="6861175" cy="2549525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66" y="4832896"/>
              <a:ext cx="7456634" cy="51880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450" y="5135321"/>
              <a:ext cx="9107550" cy="83894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40E024-2B55-45B3-B14A-66E521623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2588-E41A-466F-8A73-D0EBA4EA6E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C401-7E70-4FC3-9CB8-1E548F10A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366713"/>
            <a:ext cx="6172200" cy="780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9D99-0FD0-4C63-A679-56212A605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23F4-7E81-4789-BDBE-50EC65DECD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4A23-E222-492B-B986-33D2063BD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2727325" y="4006850"/>
            <a:ext cx="138113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2587625" y="4006850"/>
            <a:ext cx="136525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FED622-DA0C-466E-9CCE-D176C1A9EB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EF45C-AFC7-43B9-965F-191384A30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1CD89-9A43-41D4-A01E-BD41DA9BBF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9D120E-FB92-49BA-89DF-FB7382E4F7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0C7B-E6DB-4357-927E-91285DA25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18949B-9327-4A34-A8B8-315C0C21E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374650" y="7926388"/>
            <a:ext cx="3705225" cy="12287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63538" y="7918450"/>
            <a:ext cx="2768600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6497638" y="6651625"/>
            <a:ext cx="138112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6357938" y="6651625"/>
            <a:ext cx="138112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7513BF-6FA5-4640-9835-9F3659A25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650" y="7926388"/>
            <a:ext cx="3705225" cy="12287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3538" y="7918450"/>
            <a:ext cx="2768600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42900" y="197485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075" y="8543925"/>
            <a:ext cx="1439863" cy="48736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4538" y="8543925"/>
            <a:ext cx="1763712" cy="48736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4938" y="8543925"/>
            <a:ext cx="274637" cy="48736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C3068A-9407-4439-8968-DEC694D9A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9" r:id="rId2"/>
    <p:sldLayoutId id="2147483777" r:id="rId3"/>
    <p:sldLayoutId id="2147483778" r:id="rId4"/>
    <p:sldLayoutId id="2147483779" r:id="rId5"/>
    <p:sldLayoutId id="2147483780" r:id="rId6"/>
    <p:sldLayoutId id="2147483770" r:id="rId7"/>
    <p:sldLayoutId id="2147483781" r:id="rId8"/>
    <p:sldLayoutId id="2147483782" r:id="rId9"/>
    <p:sldLayoutId id="2147483771" r:id="rId10"/>
    <p:sldLayoutId id="2147483772" r:id="rId11"/>
    <p:sldLayoutId id="2147483774" r:id="rId12"/>
    <p:sldLayoutId id="2147483775" r:id="rId13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341438" y="4572000"/>
            <a:ext cx="46085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I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Conversion</a:t>
            </a:r>
          </a:p>
        </p:txBody>
      </p: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916113" y="1979613"/>
            <a:ext cx="3168650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I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820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rgbClr val="3333FF"/>
                </a:solidFill>
              </a:rPr>
              <a:t>Manmade Timber Defects</a:t>
            </a:r>
          </a:p>
        </p:txBody>
      </p:sp>
      <p:pic>
        <p:nvPicPr>
          <p:cNvPr id="15363" name="Picture 9" descr="cupp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307" r="14137" b="9525"/>
          <a:stretch>
            <a:fillRect/>
          </a:stretch>
        </p:blipFill>
        <p:spPr>
          <a:xfrm>
            <a:off x="404813" y="4211638"/>
            <a:ext cx="3095625" cy="1368425"/>
          </a:xfrm>
          <a:noFill/>
        </p:spPr>
      </p:pic>
      <p:pic>
        <p:nvPicPr>
          <p:cNvPr id="15364" name="Picture 11" descr="Twis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4900" y="4572000"/>
            <a:ext cx="3306763" cy="1095375"/>
          </a:xfrm>
          <a:noFill/>
        </p:spPr>
      </p:pic>
      <p:pic>
        <p:nvPicPr>
          <p:cNvPr id="15365" name="Picture 8" descr="bow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14725" y="6516688"/>
            <a:ext cx="3343275" cy="1063625"/>
          </a:xfrm>
          <a:noFill/>
        </p:spPr>
      </p:pic>
      <p:pic>
        <p:nvPicPr>
          <p:cNvPr id="15367" name="Picture 13" descr="spring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4813" y="6300788"/>
            <a:ext cx="3095625" cy="1277937"/>
          </a:xfrm>
          <a:noFill/>
        </p:spPr>
      </p:pic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331913"/>
            <a:ext cx="5976938" cy="38877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What name is given to this defect?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smtClean="0"/>
              <a:t>Can you name each of the defects to these converted boards below.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pic>
        <p:nvPicPr>
          <p:cNvPr id="2663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4744" y="1835696"/>
            <a:ext cx="18002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2696" y="58681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__________________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3752210" y="586814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__________________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692696" y="75870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__________________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3816330" y="759633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__________________</a:t>
            </a:r>
            <a:endParaRPr lang="en-IE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366713"/>
            <a:ext cx="6172200" cy="820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rgbClr val="3333FF"/>
                </a:solidFill>
              </a:rPr>
              <a:t>Manmade Timber Defects</a:t>
            </a:r>
          </a:p>
        </p:txBody>
      </p:sp>
      <p:pic>
        <p:nvPicPr>
          <p:cNvPr id="15363" name="Picture 9" descr="cupp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307" r="14137" b="9525"/>
          <a:stretch>
            <a:fillRect/>
          </a:stretch>
        </p:blipFill>
        <p:spPr>
          <a:xfrm>
            <a:off x="404813" y="4211638"/>
            <a:ext cx="3095625" cy="1368425"/>
          </a:xfrm>
          <a:noFill/>
        </p:spPr>
      </p:pic>
      <p:pic>
        <p:nvPicPr>
          <p:cNvPr id="15364" name="Picture 11" descr="Twis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4900" y="4572000"/>
            <a:ext cx="3306763" cy="1095375"/>
          </a:xfrm>
          <a:noFill/>
        </p:spPr>
      </p:pic>
      <p:pic>
        <p:nvPicPr>
          <p:cNvPr id="15365" name="Picture 8" descr="bow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14725" y="6516688"/>
            <a:ext cx="3343275" cy="1063625"/>
          </a:xfrm>
          <a:noFill/>
        </p:spPr>
      </p:pic>
      <p:pic>
        <p:nvPicPr>
          <p:cNvPr id="15367" name="Picture 13" descr="spring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4813" y="6300788"/>
            <a:ext cx="3095625" cy="1277937"/>
          </a:xfrm>
          <a:noFill/>
        </p:spPr>
      </p:pic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331913"/>
            <a:ext cx="5976938" cy="3887787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FF5050"/>
                </a:solidFill>
              </a:rPr>
              <a:t>Waney edge :</a:t>
            </a:r>
            <a:r>
              <a:rPr lang="en-GB" sz="2400" smtClean="0"/>
              <a:t> Converted timber having one or                            more edges not                      square or                          containing bark.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>
                <a:solidFill>
                  <a:srgbClr val="FF5050"/>
                </a:solidFill>
              </a:rPr>
              <a:t>Badly stacked boards:</a:t>
            </a:r>
            <a:r>
              <a:rPr lang="en-GB" sz="2400" smtClean="0"/>
              <a:t> Can result in 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2663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3825" y="1763713"/>
            <a:ext cx="18002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65625" y="7596188"/>
            <a:ext cx="1195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Bowing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21163" y="5867400"/>
            <a:ext cx="1296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Twisting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08050" y="5795963"/>
            <a:ext cx="1335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Cupping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81075" y="7451725"/>
            <a:ext cx="148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Springing</a:t>
            </a:r>
          </a:p>
        </p:txBody>
      </p:sp>
      <p:sp>
        <p:nvSpPr>
          <p:cNvPr id="21517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5050"/>
                </a:solidFill>
              </a:rPr>
              <a:t>What is Honeycombing?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5050"/>
                </a:solidFill>
              </a:rPr>
              <a:t>What is Collapse?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5050"/>
                </a:solidFill>
              </a:rPr>
              <a:t>What is Case Hardening 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5050"/>
                </a:solidFill>
              </a:rPr>
              <a:t>How do End splits occur?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rgbClr val="3333FF"/>
                </a:solidFill>
              </a:rPr>
              <a:t>Seasoning Timber Defects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FF5050"/>
                </a:solidFill>
              </a:rPr>
              <a:t>Honeycombing :</a:t>
            </a:r>
            <a:r>
              <a:rPr lang="en-GB" sz="2800" smtClean="0"/>
              <a:t> internal splits due to incorrect Kiln seasoning.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FF5050"/>
                </a:solidFill>
              </a:rPr>
              <a:t>Collapse :</a:t>
            </a:r>
            <a:r>
              <a:rPr lang="en-GB" sz="2800" smtClean="0"/>
              <a:t> Timber is dried too quickly water is sucked out before air has a chance to fill the cell and the cell walls collapse.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FF5050"/>
                </a:solidFill>
              </a:rPr>
              <a:t>Case Hardening :</a:t>
            </a:r>
            <a:r>
              <a:rPr lang="en-GB" sz="2800" smtClean="0"/>
              <a:t> The inner core remains wet while the outer case dries and hardens.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rgbClr val="FF5050"/>
                </a:solidFill>
              </a:rPr>
              <a:t>End splits :</a:t>
            </a:r>
            <a:r>
              <a:rPr lang="en-GB" sz="2800" smtClean="0"/>
              <a:t> Untreated ends of timber will split from Moisture evaporation.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rgbClr val="3333FF"/>
                </a:solidFill>
              </a:rPr>
              <a:t>Seasoning Timber Defects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52513" y="611188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Name These Timber Defects</a:t>
            </a:r>
          </a:p>
        </p:txBody>
      </p:sp>
      <p:pic>
        <p:nvPicPr>
          <p:cNvPr id="23555" name="Picture 3" descr="Heart 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3779838"/>
            <a:ext cx="11795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Star Sh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75" y="1403350"/>
            <a:ext cx="11795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1403350"/>
            <a:ext cx="14843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3" y="1331913"/>
            <a:ext cx="12969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up Sha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5400" y="3851275"/>
            <a:ext cx="11795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163" y="38512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275" y="6516688"/>
            <a:ext cx="18002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100" y="6300788"/>
            <a:ext cx="15382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60350" y="2843213"/>
            <a:ext cx="1839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(a)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33600" y="284321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49725" y="284321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60350" y="48593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276475" y="493236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(e)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560888" y="487997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(f)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33375" y="7667625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(g)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13100" y="76676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(h) </a:t>
            </a:r>
          </a:p>
        </p:txBody>
      </p:sp>
      <p:sp>
        <p:nvSpPr>
          <p:cNvPr id="23571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052513" y="611188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Name These Timber Defects</a:t>
            </a:r>
          </a:p>
        </p:txBody>
      </p:sp>
      <p:pic>
        <p:nvPicPr>
          <p:cNvPr id="24579" name="Picture 6" descr="Heart sh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3779838"/>
            <a:ext cx="11795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Star Sh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75" y="1403350"/>
            <a:ext cx="11795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2600" y="1403350"/>
            <a:ext cx="14843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13" y="1331913"/>
            <a:ext cx="12969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Cup Sha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5400" y="3851275"/>
            <a:ext cx="11795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163" y="38512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275" y="6516688"/>
            <a:ext cx="18002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100" y="6300788"/>
            <a:ext cx="15382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260350" y="2843213"/>
            <a:ext cx="1839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(a) Wandering </a:t>
            </a:r>
          </a:p>
          <a:p>
            <a:r>
              <a:rPr lang="en-GB"/>
              <a:t>      Heart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2133600" y="284321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(b) Star Shake</a:t>
            </a:r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4149725" y="28432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(c) Radial Shake</a:t>
            </a: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260350" y="485933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(d) Heart Shake</a:t>
            </a:r>
          </a:p>
        </p:txBody>
      </p: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2276475" y="49323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(e) Cup Shake</a:t>
            </a:r>
          </a:p>
        </p:txBody>
      </p:sp>
      <p:sp>
        <p:nvSpPr>
          <p:cNvPr id="23568" name="Text Box 21"/>
          <p:cNvSpPr txBox="1">
            <a:spLocks noChangeArrowheads="1"/>
          </p:cNvSpPr>
          <p:nvPr/>
        </p:nvSpPr>
        <p:spPr bwMode="auto">
          <a:xfrm>
            <a:off x="4560888" y="4879975"/>
            <a:ext cx="137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(f) Thunder </a:t>
            </a:r>
          </a:p>
          <a:p>
            <a:r>
              <a:rPr lang="en-GB"/>
              <a:t>     Shake</a:t>
            </a:r>
          </a:p>
        </p:txBody>
      </p:sp>
      <p:sp>
        <p:nvSpPr>
          <p:cNvPr id="23569" name="Text Box 22"/>
          <p:cNvSpPr txBox="1">
            <a:spLocks noChangeArrowheads="1"/>
          </p:cNvSpPr>
          <p:nvPr/>
        </p:nvSpPr>
        <p:spPr bwMode="auto">
          <a:xfrm>
            <a:off x="333375" y="76676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(g) End Splits</a:t>
            </a:r>
          </a:p>
        </p:txBody>
      </p:sp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3213100" y="7667625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(h) Waney Edge</a:t>
            </a:r>
          </a:p>
        </p:txBody>
      </p:sp>
      <p:sp>
        <p:nvSpPr>
          <p:cNvPr id="24595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J.Byrne 2013</a:t>
            </a:r>
            <a:endParaRPr lang="en-GB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564" grpId="0"/>
      <p:bldP spid="23565" grpId="0"/>
      <p:bldP spid="23566" grpId="0"/>
      <p:bldP spid="23567" grpId="0"/>
      <p:bldP spid="23568" grpId="0"/>
      <p:bldP spid="23569" grpId="0"/>
      <p:bldP spid="235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238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Slide 1</vt:lpstr>
      <vt:lpstr>Manmade Timber Defects</vt:lpstr>
      <vt:lpstr>Manmade Timber Defects</vt:lpstr>
      <vt:lpstr>Seasoning Timber Defects</vt:lpstr>
      <vt:lpstr>Seasoning Timber Defects</vt:lpstr>
      <vt:lpstr>Slide 6</vt:lpstr>
      <vt:lpstr>Slide 7</vt:lpstr>
    </vt:vector>
  </TitlesOfParts>
  <Company>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Timber</dc:title>
  <dc:creator>Jennifer Byrne</dc:creator>
  <cp:lastModifiedBy>Owner</cp:lastModifiedBy>
  <cp:revision>29</cp:revision>
  <dcterms:created xsi:type="dcterms:W3CDTF">2007-10-04T17:04:19Z</dcterms:created>
  <dcterms:modified xsi:type="dcterms:W3CDTF">2013-11-17T17:02:41Z</dcterms:modified>
</cp:coreProperties>
</file>