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9" r:id="rId1"/>
  </p:sldMasterIdLst>
  <p:notesMasterIdLst>
    <p:notesMasterId r:id="rId21"/>
  </p:notesMasterIdLst>
  <p:handoutMasterIdLst>
    <p:handoutMasterId r:id="rId22"/>
  </p:handoutMasterIdLst>
  <p:sldIdLst>
    <p:sldId id="256" r:id="rId2"/>
    <p:sldId id="263" r:id="rId3"/>
    <p:sldId id="264" r:id="rId4"/>
    <p:sldId id="278" r:id="rId5"/>
    <p:sldId id="257" r:id="rId6"/>
    <p:sldId id="274" r:id="rId7"/>
    <p:sldId id="275" r:id="rId8"/>
    <p:sldId id="284" r:id="rId9"/>
    <p:sldId id="271" r:id="rId10"/>
    <p:sldId id="270" r:id="rId11"/>
    <p:sldId id="258" r:id="rId12"/>
    <p:sldId id="279" r:id="rId13"/>
    <p:sldId id="276" r:id="rId14"/>
    <p:sldId id="267" r:id="rId15"/>
    <p:sldId id="280" r:id="rId16"/>
    <p:sldId id="262" r:id="rId17"/>
    <p:sldId id="282" r:id="rId18"/>
    <p:sldId id="283" r:id="rId19"/>
    <p:sldId id="273" r:id="rId20"/>
  </p:sldIdLst>
  <p:sldSz cx="6858000" cy="9144000" type="screen4x3"/>
  <p:notesSz cx="6834188" cy="9979025"/>
  <p:defaultTex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8000"/>
    <a:srgbClr val="FF33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48" d="100"/>
          <a:sy n="48" d="100"/>
        </p:scale>
        <p:origin x="-1386" y="-102"/>
      </p:cViewPr>
      <p:guideLst>
        <p:guide orient="horz" pos="2880"/>
        <p:guide pos="216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1506" name="Rectangle 2"/>
          <p:cNvSpPr>
            <a:spLocks noGrp="1" noChangeArrowheads="1"/>
          </p:cNvSpPr>
          <p:nvPr>
            <p:ph type="hdr" sz="quarter"/>
          </p:nvPr>
        </p:nvSpPr>
        <p:spPr bwMode="auto">
          <a:xfrm>
            <a:off x="0" y="0"/>
            <a:ext cx="2962275" cy="500063"/>
          </a:xfrm>
          <a:prstGeom prst="rect">
            <a:avLst/>
          </a:prstGeom>
          <a:noFill/>
          <a:ln w="9525">
            <a:noFill/>
            <a:miter lim="800000"/>
            <a:headEnd/>
            <a:tailEnd/>
          </a:ln>
          <a:effectLst/>
        </p:spPr>
        <p:txBody>
          <a:bodyPr vert="horz" wrap="square" lIns="90910" tIns="45455" rIns="90910" bIns="45455" numCol="1" anchor="t" anchorCtr="0" compatLnSpc="1">
            <a:prstTxWarp prst="textNoShape">
              <a:avLst/>
            </a:prstTxWarp>
          </a:bodyPr>
          <a:lstStyle>
            <a:lvl1pPr defTabSz="909638">
              <a:defRPr sz="1200" smtClean="0"/>
            </a:lvl1pPr>
          </a:lstStyle>
          <a:p>
            <a:pPr>
              <a:defRPr/>
            </a:pPr>
            <a:endParaRPr lang="en-GB"/>
          </a:p>
        </p:txBody>
      </p:sp>
      <p:sp>
        <p:nvSpPr>
          <p:cNvPr id="21507" name="Rectangle 3"/>
          <p:cNvSpPr>
            <a:spLocks noGrp="1" noChangeArrowheads="1"/>
          </p:cNvSpPr>
          <p:nvPr>
            <p:ph type="dt" sz="quarter" idx="1"/>
          </p:nvPr>
        </p:nvSpPr>
        <p:spPr bwMode="auto">
          <a:xfrm>
            <a:off x="3871913" y="0"/>
            <a:ext cx="2960687" cy="500063"/>
          </a:xfrm>
          <a:prstGeom prst="rect">
            <a:avLst/>
          </a:prstGeom>
          <a:noFill/>
          <a:ln w="9525">
            <a:noFill/>
            <a:miter lim="800000"/>
            <a:headEnd/>
            <a:tailEnd/>
          </a:ln>
          <a:effectLst/>
        </p:spPr>
        <p:txBody>
          <a:bodyPr vert="horz" wrap="square" lIns="90910" tIns="45455" rIns="90910" bIns="45455" numCol="1" anchor="t" anchorCtr="0" compatLnSpc="1">
            <a:prstTxWarp prst="textNoShape">
              <a:avLst/>
            </a:prstTxWarp>
          </a:bodyPr>
          <a:lstStyle>
            <a:lvl1pPr algn="r" defTabSz="909638">
              <a:defRPr sz="1200" smtClean="0"/>
            </a:lvl1pPr>
          </a:lstStyle>
          <a:p>
            <a:pPr>
              <a:defRPr/>
            </a:pPr>
            <a:endParaRPr lang="en-GB"/>
          </a:p>
        </p:txBody>
      </p:sp>
      <p:sp>
        <p:nvSpPr>
          <p:cNvPr id="21508" name="Rectangle 4"/>
          <p:cNvSpPr>
            <a:spLocks noGrp="1" noChangeArrowheads="1"/>
          </p:cNvSpPr>
          <p:nvPr>
            <p:ph type="ftr" sz="quarter" idx="2"/>
          </p:nvPr>
        </p:nvSpPr>
        <p:spPr bwMode="auto">
          <a:xfrm>
            <a:off x="0" y="9477375"/>
            <a:ext cx="2962275" cy="500063"/>
          </a:xfrm>
          <a:prstGeom prst="rect">
            <a:avLst/>
          </a:prstGeom>
          <a:noFill/>
          <a:ln w="9525">
            <a:noFill/>
            <a:miter lim="800000"/>
            <a:headEnd/>
            <a:tailEnd/>
          </a:ln>
          <a:effectLst/>
        </p:spPr>
        <p:txBody>
          <a:bodyPr vert="horz" wrap="square" lIns="90910" tIns="45455" rIns="90910" bIns="45455" numCol="1" anchor="b" anchorCtr="0" compatLnSpc="1">
            <a:prstTxWarp prst="textNoShape">
              <a:avLst/>
            </a:prstTxWarp>
          </a:bodyPr>
          <a:lstStyle>
            <a:lvl1pPr defTabSz="909638">
              <a:defRPr sz="1200" smtClean="0"/>
            </a:lvl1pPr>
          </a:lstStyle>
          <a:p>
            <a:pPr>
              <a:defRPr/>
            </a:pPr>
            <a:endParaRPr lang="en-GB"/>
          </a:p>
        </p:txBody>
      </p:sp>
      <p:sp>
        <p:nvSpPr>
          <p:cNvPr id="21509" name="Rectangle 5"/>
          <p:cNvSpPr>
            <a:spLocks noGrp="1" noChangeArrowheads="1"/>
          </p:cNvSpPr>
          <p:nvPr>
            <p:ph type="sldNum" sz="quarter" idx="3"/>
          </p:nvPr>
        </p:nvSpPr>
        <p:spPr bwMode="auto">
          <a:xfrm>
            <a:off x="3871913" y="9477375"/>
            <a:ext cx="2960687" cy="500063"/>
          </a:xfrm>
          <a:prstGeom prst="rect">
            <a:avLst/>
          </a:prstGeom>
          <a:noFill/>
          <a:ln w="9525">
            <a:noFill/>
            <a:miter lim="800000"/>
            <a:headEnd/>
            <a:tailEnd/>
          </a:ln>
          <a:effectLst/>
        </p:spPr>
        <p:txBody>
          <a:bodyPr vert="horz" wrap="square" lIns="90910" tIns="45455" rIns="90910" bIns="45455" numCol="1" anchor="b" anchorCtr="0" compatLnSpc="1">
            <a:prstTxWarp prst="textNoShape">
              <a:avLst/>
            </a:prstTxWarp>
          </a:bodyPr>
          <a:lstStyle>
            <a:lvl1pPr algn="r" defTabSz="909638">
              <a:defRPr sz="1200" smtClean="0"/>
            </a:lvl1pPr>
          </a:lstStyle>
          <a:p>
            <a:pPr>
              <a:defRPr/>
            </a:pPr>
            <a:fld id="{77359644-F6D0-4DEB-B3A1-1A2D2819EBB7}" type="slidenum">
              <a:rPr lang="en-GB"/>
              <a:pPr>
                <a:defRPr/>
              </a:pPr>
              <a:t>‹#›</a:t>
            </a:fld>
            <a:endParaRPr lang="en-GB"/>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62275" cy="498475"/>
          </a:xfrm>
          <a:prstGeom prst="rect">
            <a:avLst/>
          </a:prstGeom>
        </p:spPr>
        <p:txBody>
          <a:bodyPr vert="horz" lIns="91440" tIns="45720" rIns="91440" bIns="45720" rtlCol="0"/>
          <a:lstStyle>
            <a:lvl1pPr algn="l">
              <a:defRPr sz="1200"/>
            </a:lvl1pPr>
          </a:lstStyle>
          <a:p>
            <a:endParaRPr lang="en-IE"/>
          </a:p>
        </p:txBody>
      </p:sp>
      <p:sp>
        <p:nvSpPr>
          <p:cNvPr id="3" name="Date Placeholder 2"/>
          <p:cNvSpPr>
            <a:spLocks noGrp="1"/>
          </p:cNvSpPr>
          <p:nvPr>
            <p:ph type="dt" idx="1"/>
          </p:nvPr>
        </p:nvSpPr>
        <p:spPr>
          <a:xfrm>
            <a:off x="3871913" y="0"/>
            <a:ext cx="2960687" cy="498475"/>
          </a:xfrm>
          <a:prstGeom prst="rect">
            <a:avLst/>
          </a:prstGeom>
        </p:spPr>
        <p:txBody>
          <a:bodyPr vert="horz" lIns="91440" tIns="45720" rIns="91440" bIns="45720" rtlCol="0"/>
          <a:lstStyle>
            <a:lvl1pPr algn="r">
              <a:defRPr sz="1200"/>
            </a:lvl1pPr>
          </a:lstStyle>
          <a:p>
            <a:fld id="{DE7F1FF0-918E-4D8E-BA01-2F3E9FDDEDC5}" type="datetimeFigureOut">
              <a:rPr lang="en-IE" smtClean="0"/>
              <a:t>19/10/2013</a:t>
            </a:fld>
            <a:endParaRPr lang="en-IE"/>
          </a:p>
        </p:txBody>
      </p:sp>
      <p:sp>
        <p:nvSpPr>
          <p:cNvPr id="4" name="Slide Image Placeholder 3"/>
          <p:cNvSpPr>
            <a:spLocks noGrp="1" noRot="1" noChangeAspect="1"/>
          </p:cNvSpPr>
          <p:nvPr>
            <p:ph type="sldImg" idx="2"/>
          </p:nvPr>
        </p:nvSpPr>
        <p:spPr>
          <a:xfrm>
            <a:off x="2014538" y="747713"/>
            <a:ext cx="2806700" cy="3743325"/>
          </a:xfrm>
          <a:prstGeom prst="rect">
            <a:avLst/>
          </a:prstGeom>
          <a:noFill/>
          <a:ln w="12700">
            <a:solidFill>
              <a:prstClr val="black"/>
            </a:solidFill>
          </a:ln>
        </p:spPr>
        <p:txBody>
          <a:bodyPr vert="horz" lIns="91440" tIns="45720" rIns="91440" bIns="45720" rtlCol="0" anchor="ctr"/>
          <a:lstStyle/>
          <a:p>
            <a:endParaRPr lang="en-IE"/>
          </a:p>
        </p:txBody>
      </p:sp>
      <p:sp>
        <p:nvSpPr>
          <p:cNvPr id="5" name="Notes Placeholder 4"/>
          <p:cNvSpPr>
            <a:spLocks noGrp="1"/>
          </p:cNvSpPr>
          <p:nvPr>
            <p:ph type="body" sz="quarter" idx="3"/>
          </p:nvPr>
        </p:nvSpPr>
        <p:spPr>
          <a:xfrm>
            <a:off x="684213" y="4740275"/>
            <a:ext cx="5467350" cy="44910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E"/>
          </a:p>
        </p:txBody>
      </p:sp>
      <p:sp>
        <p:nvSpPr>
          <p:cNvPr id="6" name="Footer Placeholder 5"/>
          <p:cNvSpPr>
            <a:spLocks noGrp="1"/>
          </p:cNvSpPr>
          <p:nvPr>
            <p:ph type="ftr" sz="quarter" idx="4"/>
          </p:nvPr>
        </p:nvSpPr>
        <p:spPr>
          <a:xfrm>
            <a:off x="0" y="9478963"/>
            <a:ext cx="2962275" cy="498475"/>
          </a:xfrm>
          <a:prstGeom prst="rect">
            <a:avLst/>
          </a:prstGeom>
        </p:spPr>
        <p:txBody>
          <a:bodyPr vert="horz" lIns="91440" tIns="45720" rIns="91440" bIns="45720" rtlCol="0" anchor="b"/>
          <a:lstStyle>
            <a:lvl1pPr algn="l">
              <a:defRPr sz="1200"/>
            </a:lvl1pPr>
          </a:lstStyle>
          <a:p>
            <a:endParaRPr lang="en-IE"/>
          </a:p>
        </p:txBody>
      </p:sp>
      <p:sp>
        <p:nvSpPr>
          <p:cNvPr id="7" name="Slide Number Placeholder 6"/>
          <p:cNvSpPr>
            <a:spLocks noGrp="1"/>
          </p:cNvSpPr>
          <p:nvPr>
            <p:ph type="sldNum" sz="quarter" idx="5"/>
          </p:nvPr>
        </p:nvSpPr>
        <p:spPr>
          <a:xfrm>
            <a:off x="3871913" y="9478963"/>
            <a:ext cx="2960687" cy="498475"/>
          </a:xfrm>
          <a:prstGeom prst="rect">
            <a:avLst/>
          </a:prstGeom>
        </p:spPr>
        <p:txBody>
          <a:bodyPr vert="horz" lIns="91440" tIns="45720" rIns="91440" bIns="45720" rtlCol="0" anchor="b"/>
          <a:lstStyle>
            <a:lvl1pPr algn="r">
              <a:defRPr sz="1200"/>
            </a:lvl1pPr>
          </a:lstStyle>
          <a:p>
            <a:fld id="{543081E6-F100-412A-A751-A6EF9083143E}" type="slidenum">
              <a:rPr lang="en-IE" smtClean="0"/>
              <a:t>‹#›</a:t>
            </a:fld>
            <a:endParaRPr lang="en-IE"/>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4" name="Title 13"/>
          <p:cNvSpPr>
            <a:spLocks noGrp="1"/>
          </p:cNvSpPr>
          <p:nvPr>
            <p:ph type="ctrTitle"/>
          </p:nvPr>
        </p:nvSpPr>
        <p:spPr>
          <a:xfrm>
            <a:off x="1074420" y="479864"/>
            <a:ext cx="5554980" cy="1962912"/>
          </a:xfrm>
        </p:spPr>
        <p:txBody>
          <a:bodyPr anchor="b"/>
          <a:lstStyle>
            <a:lvl1pPr algn="l">
              <a:defRPr/>
            </a:lvl1pPr>
            <a:extLst/>
          </a:lstStyle>
          <a:p>
            <a:r>
              <a:rPr kumimoji="0" lang="en-US" smtClean="0"/>
              <a:t>Click to edit Master title style</a:t>
            </a:r>
            <a:endParaRPr kumimoji="0" lang="en-US"/>
          </a:p>
        </p:txBody>
      </p:sp>
      <p:sp>
        <p:nvSpPr>
          <p:cNvPr id="22" name="Subtitle 21"/>
          <p:cNvSpPr>
            <a:spLocks noGrp="1"/>
          </p:cNvSpPr>
          <p:nvPr>
            <p:ph type="subTitle" idx="1"/>
          </p:nvPr>
        </p:nvSpPr>
        <p:spPr>
          <a:xfrm>
            <a:off x="1074420" y="2466752"/>
            <a:ext cx="5554980" cy="23368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7" name="Date Placeholder 6"/>
          <p:cNvSpPr>
            <a:spLocks noGrp="1"/>
          </p:cNvSpPr>
          <p:nvPr>
            <p:ph type="dt" sz="half" idx="10"/>
          </p:nvPr>
        </p:nvSpPr>
        <p:spPr/>
        <p:txBody>
          <a:bodyPr/>
          <a:lstStyle>
            <a:extLst/>
          </a:lstStyle>
          <a:p>
            <a:pPr>
              <a:defRPr/>
            </a:pPr>
            <a:endParaRPr lang="en-GB"/>
          </a:p>
        </p:txBody>
      </p:sp>
      <p:sp>
        <p:nvSpPr>
          <p:cNvPr id="20" name="Footer Placeholder 19"/>
          <p:cNvSpPr>
            <a:spLocks noGrp="1"/>
          </p:cNvSpPr>
          <p:nvPr>
            <p:ph type="ftr" sz="quarter" idx="11"/>
          </p:nvPr>
        </p:nvSpPr>
        <p:spPr/>
        <p:txBody>
          <a:bodyPr/>
          <a:lstStyle>
            <a:extLst/>
          </a:lstStyle>
          <a:p>
            <a:pPr>
              <a:defRPr/>
            </a:pPr>
            <a:r>
              <a:rPr lang="en-GB" smtClean="0"/>
              <a:t>J. Byrne  2013</a:t>
            </a:r>
            <a:endParaRPr lang="en-GB"/>
          </a:p>
        </p:txBody>
      </p:sp>
      <p:sp>
        <p:nvSpPr>
          <p:cNvPr id="10" name="Slide Number Placeholder 9"/>
          <p:cNvSpPr>
            <a:spLocks noGrp="1"/>
          </p:cNvSpPr>
          <p:nvPr>
            <p:ph type="sldNum" sz="quarter" idx="12"/>
          </p:nvPr>
        </p:nvSpPr>
        <p:spPr/>
        <p:txBody>
          <a:bodyPr/>
          <a:lstStyle>
            <a:extLst/>
          </a:lstStyle>
          <a:p>
            <a:pPr>
              <a:defRPr/>
            </a:pPr>
            <a:fld id="{B1295E6B-0E9B-4767-BFF9-9C4BA7B3E670}" type="slidenum">
              <a:rPr lang="en-GB" smtClean="0"/>
              <a:pPr>
                <a:defRPr/>
              </a:pPr>
              <a:t>‹#›</a:t>
            </a:fld>
            <a:endParaRPr lang="en-GB"/>
          </a:p>
        </p:txBody>
      </p:sp>
      <p:sp>
        <p:nvSpPr>
          <p:cNvPr id="8" name="Oval 7"/>
          <p:cNvSpPr/>
          <p:nvPr/>
        </p:nvSpPr>
        <p:spPr>
          <a:xfrm>
            <a:off x="691075" y="1885069"/>
            <a:ext cx="157734" cy="280416"/>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Oval 8"/>
          <p:cNvSpPr/>
          <p:nvPr/>
        </p:nvSpPr>
        <p:spPr>
          <a:xfrm>
            <a:off x="867882" y="1793355"/>
            <a:ext cx="48006" cy="85344"/>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pPr>
              <a:defRPr/>
            </a:pPr>
            <a:endParaRPr lang="en-GB"/>
          </a:p>
        </p:txBody>
      </p:sp>
      <p:sp>
        <p:nvSpPr>
          <p:cNvPr id="5" name="Footer Placeholder 4"/>
          <p:cNvSpPr>
            <a:spLocks noGrp="1"/>
          </p:cNvSpPr>
          <p:nvPr>
            <p:ph type="ftr" sz="quarter" idx="11"/>
          </p:nvPr>
        </p:nvSpPr>
        <p:spPr/>
        <p:txBody>
          <a:bodyPr/>
          <a:lstStyle>
            <a:extLst/>
          </a:lstStyle>
          <a:p>
            <a:pPr>
              <a:defRPr/>
            </a:pPr>
            <a:r>
              <a:rPr lang="en-GB" smtClean="0"/>
              <a:t>J. Byrne  2013</a:t>
            </a:r>
            <a:endParaRPr lang="en-GB"/>
          </a:p>
        </p:txBody>
      </p:sp>
      <p:sp>
        <p:nvSpPr>
          <p:cNvPr id="6" name="Slide Number Placeholder 5"/>
          <p:cNvSpPr>
            <a:spLocks noGrp="1"/>
          </p:cNvSpPr>
          <p:nvPr>
            <p:ph type="sldNum" sz="quarter" idx="12"/>
          </p:nvPr>
        </p:nvSpPr>
        <p:spPr/>
        <p:txBody>
          <a:bodyPr/>
          <a:lstStyle>
            <a:extLst/>
          </a:lstStyle>
          <a:p>
            <a:pPr>
              <a:defRPr/>
            </a:pPr>
            <a:fld id="{ECB8DF05-6EF1-44D3-B306-E7B8106282F1}" type="slidenum">
              <a:rPr lang="en-GB" smtClean="0"/>
              <a:pPr>
                <a:defRPr/>
              </a:pPr>
              <a:t>‹#›</a:t>
            </a:fld>
            <a:endParaRPr lang="en-GB"/>
          </a:p>
        </p:txBody>
      </p:sp>
    </p:spTree>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143500" y="366186"/>
            <a:ext cx="1371600" cy="7802033"/>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857250" y="366188"/>
            <a:ext cx="4171950" cy="7802033"/>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pPr>
              <a:defRPr/>
            </a:pPr>
            <a:endParaRPr lang="en-GB"/>
          </a:p>
        </p:txBody>
      </p:sp>
      <p:sp>
        <p:nvSpPr>
          <p:cNvPr id="5" name="Footer Placeholder 4"/>
          <p:cNvSpPr>
            <a:spLocks noGrp="1"/>
          </p:cNvSpPr>
          <p:nvPr>
            <p:ph type="ftr" sz="quarter" idx="11"/>
          </p:nvPr>
        </p:nvSpPr>
        <p:spPr/>
        <p:txBody>
          <a:bodyPr/>
          <a:lstStyle>
            <a:extLst/>
          </a:lstStyle>
          <a:p>
            <a:pPr>
              <a:defRPr/>
            </a:pPr>
            <a:r>
              <a:rPr lang="en-GB" smtClean="0"/>
              <a:t>J. Byrne  2013</a:t>
            </a:r>
            <a:endParaRPr lang="en-GB"/>
          </a:p>
        </p:txBody>
      </p:sp>
      <p:sp>
        <p:nvSpPr>
          <p:cNvPr id="6" name="Slide Number Placeholder 5"/>
          <p:cNvSpPr>
            <a:spLocks noGrp="1"/>
          </p:cNvSpPr>
          <p:nvPr>
            <p:ph type="sldNum" sz="quarter" idx="12"/>
          </p:nvPr>
        </p:nvSpPr>
        <p:spPr/>
        <p:txBody>
          <a:bodyPr/>
          <a:lstStyle>
            <a:extLst/>
          </a:lstStyle>
          <a:p>
            <a:pPr>
              <a:defRPr/>
            </a:pPr>
            <a:fld id="{A6041056-B12D-4602-BC04-7FB05F1BDC95}" type="slidenum">
              <a:rPr lang="en-GB" smtClean="0"/>
              <a:pPr>
                <a:defRPr/>
              </a:pPr>
              <a:t>‹#›</a:t>
            </a:fld>
            <a:endParaRPr lang="en-GB"/>
          </a:p>
        </p:txBody>
      </p:sp>
    </p:spTree>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pPr>
              <a:defRPr/>
            </a:pPr>
            <a:endParaRPr lang="en-GB"/>
          </a:p>
        </p:txBody>
      </p:sp>
      <p:sp>
        <p:nvSpPr>
          <p:cNvPr id="5" name="Footer Placeholder 4"/>
          <p:cNvSpPr>
            <a:spLocks noGrp="1"/>
          </p:cNvSpPr>
          <p:nvPr>
            <p:ph type="ftr" sz="quarter" idx="11"/>
          </p:nvPr>
        </p:nvSpPr>
        <p:spPr/>
        <p:txBody>
          <a:bodyPr/>
          <a:lstStyle>
            <a:extLst/>
          </a:lstStyle>
          <a:p>
            <a:pPr>
              <a:defRPr/>
            </a:pPr>
            <a:r>
              <a:rPr lang="en-GB" smtClean="0"/>
              <a:t>J. Byrne  2013</a:t>
            </a:r>
            <a:endParaRPr lang="en-GB"/>
          </a:p>
        </p:txBody>
      </p:sp>
      <p:sp>
        <p:nvSpPr>
          <p:cNvPr id="6" name="Slide Number Placeholder 5"/>
          <p:cNvSpPr>
            <a:spLocks noGrp="1"/>
          </p:cNvSpPr>
          <p:nvPr>
            <p:ph type="sldNum" sz="quarter" idx="12"/>
          </p:nvPr>
        </p:nvSpPr>
        <p:spPr/>
        <p:txBody>
          <a:bodyPr/>
          <a:lstStyle>
            <a:extLst/>
          </a:lstStyle>
          <a:p>
            <a:pPr>
              <a:defRPr/>
            </a:pPr>
            <a:fld id="{392E2BCA-32D5-43D8-8229-ECE03C4BE45A}" type="slidenum">
              <a:rPr lang="en-GB" smtClean="0"/>
              <a:pPr>
                <a:defRPr/>
              </a:pPr>
              <a:t>‹#›</a:t>
            </a:fld>
            <a:endParaRPr lang="en-GB"/>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1712168" y="-72"/>
            <a:ext cx="5143500" cy="9144072"/>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1933794" y="3467100"/>
            <a:ext cx="4800600" cy="3048000"/>
          </a:xfrm>
        </p:spPr>
        <p:txBody>
          <a:bodyPr anchor="t"/>
          <a:lstStyle>
            <a:lvl1pPr algn="l">
              <a:lnSpc>
                <a:spcPts val="4500"/>
              </a:lnSpc>
              <a:buNone/>
              <a:defRPr sz="4000" b="1" cap="all"/>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1933794" y="1422400"/>
            <a:ext cx="4800600" cy="2012949"/>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pPr>
              <a:defRPr/>
            </a:pPr>
            <a:endParaRPr lang="en-GB"/>
          </a:p>
        </p:txBody>
      </p:sp>
      <p:sp>
        <p:nvSpPr>
          <p:cNvPr id="5" name="Footer Placeholder 4"/>
          <p:cNvSpPr>
            <a:spLocks noGrp="1"/>
          </p:cNvSpPr>
          <p:nvPr>
            <p:ph type="ftr" sz="quarter" idx="11"/>
          </p:nvPr>
        </p:nvSpPr>
        <p:spPr/>
        <p:txBody>
          <a:bodyPr/>
          <a:lstStyle>
            <a:extLst/>
          </a:lstStyle>
          <a:p>
            <a:pPr>
              <a:defRPr/>
            </a:pPr>
            <a:r>
              <a:rPr lang="en-GB" smtClean="0"/>
              <a:t>J. Byrne  2013</a:t>
            </a:r>
            <a:endParaRPr lang="en-GB"/>
          </a:p>
        </p:txBody>
      </p:sp>
      <p:sp>
        <p:nvSpPr>
          <p:cNvPr id="6" name="Slide Number Placeholder 5"/>
          <p:cNvSpPr>
            <a:spLocks noGrp="1"/>
          </p:cNvSpPr>
          <p:nvPr>
            <p:ph type="sldNum" sz="quarter" idx="12"/>
          </p:nvPr>
        </p:nvSpPr>
        <p:spPr/>
        <p:txBody>
          <a:bodyPr/>
          <a:lstStyle>
            <a:extLst/>
          </a:lstStyle>
          <a:p>
            <a:pPr>
              <a:defRPr/>
            </a:pPr>
            <a:fld id="{7B0BDDD6-6269-4F16-9386-69C5CF32DE6E}" type="slidenum">
              <a:rPr lang="en-GB" smtClean="0"/>
              <a:pPr>
                <a:defRPr/>
              </a:pPr>
              <a:t>‹#›</a:t>
            </a:fld>
            <a:endParaRPr lang="en-GB"/>
          </a:p>
        </p:txBody>
      </p:sp>
      <p:sp>
        <p:nvSpPr>
          <p:cNvPr id="10" name="Rectangle 9"/>
          <p:cNvSpPr/>
          <p:nvPr/>
        </p:nvSpPr>
        <p:spPr bwMode="invGray">
          <a:xfrm>
            <a:off x="1714500" y="0"/>
            <a:ext cx="57150" cy="9144072"/>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Oval 7"/>
          <p:cNvSpPr/>
          <p:nvPr/>
        </p:nvSpPr>
        <p:spPr>
          <a:xfrm>
            <a:off x="1629241" y="3752875"/>
            <a:ext cx="157734" cy="280416"/>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Oval 8"/>
          <p:cNvSpPr/>
          <p:nvPr/>
        </p:nvSpPr>
        <p:spPr>
          <a:xfrm>
            <a:off x="1806048" y="3661160"/>
            <a:ext cx="48006" cy="85344"/>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076706" y="365760"/>
            <a:ext cx="5623560" cy="1524000"/>
          </a:xfrm>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1076706" y="2032000"/>
            <a:ext cx="2743200" cy="621792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3957066" y="2032000"/>
            <a:ext cx="2743200" cy="621792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pPr>
              <a:defRPr/>
            </a:pPr>
            <a:endParaRPr lang="en-GB"/>
          </a:p>
        </p:txBody>
      </p:sp>
      <p:sp>
        <p:nvSpPr>
          <p:cNvPr id="6" name="Footer Placeholder 5"/>
          <p:cNvSpPr>
            <a:spLocks noGrp="1"/>
          </p:cNvSpPr>
          <p:nvPr>
            <p:ph type="ftr" sz="quarter" idx="11"/>
          </p:nvPr>
        </p:nvSpPr>
        <p:spPr/>
        <p:txBody>
          <a:bodyPr/>
          <a:lstStyle>
            <a:extLst/>
          </a:lstStyle>
          <a:p>
            <a:pPr>
              <a:defRPr/>
            </a:pPr>
            <a:r>
              <a:rPr lang="en-GB" smtClean="0"/>
              <a:t>J. Byrne  2013</a:t>
            </a:r>
            <a:endParaRPr lang="en-GB"/>
          </a:p>
        </p:txBody>
      </p:sp>
      <p:sp>
        <p:nvSpPr>
          <p:cNvPr id="7" name="Slide Number Placeholder 6"/>
          <p:cNvSpPr>
            <a:spLocks noGrp="1"/>
          </p:cNvSpPr>
          <p:nvPr>
            <p:ph type="sldNum" sz="quarter" idx="12"/>
          </p:nvPr>
        </p:nvSpPr>
        <p:spPr/>
        <p:txBody>
          <a:bodyPr/>
          <a:lstStyle>
            <a:extLst/>
          </a:lstStyle>
          <a:p>
            <a:pPr>
              <a:defRPr/>
            </a:pPr>
            <a:fld id="{3CB88226-8B7D-4C91-BE8A-A421F2F050DB}" type="slidenum">
              <a:rPr lang="en-GB" smtClean="0"/>
              <a:pPr>
                <a:defRPr/>
              </a:pPr>
              <a:t>‹#›</a:t>
            </a:fld>
            <a:endParaRPr lang="en-GB"/>
          </a:p>
        </p:txBody>
      </p:sp>
    </p:spTree>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42900" y="6880448"/>
            <a:ext cx="6172200" cy="1524000"/>
          </a:xfrm>
        </p:spPr>
        <p:txBody>
          <a:bodyPr anchor="ctr"/>
          <a:lstStyle>
            <a:lvl1pPr algn="ctr">
              <a:defRPr sz="4500" b="1" cap="none" baseline="0"/>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42900" y="437704"/>
            <a:ext cx="3017520" cy="85344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3497580" y="437704"/>
            <a:ext cx="3017520" cy="85344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342900" y="1292448"/>
            <a:ext cx="3017520" cy="54864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3497580" y="1292448"/>
            <a:ext cx="3017520" cy="54864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pPr>
              <a:defRPr/>
            </a:pPr>
            <a:endParaRPr lang="en-GB"/>
          </a:p>
        </p:txBody>
      </p:sp>
      <p:sp>
        <p:nvSpPr>
          <p:cNvPr id="8" name="Footer Placeholder 7"/>
          <p:cNvSpPr>
            <a:spLocks noGrp="1"/>
          </p:cNvSpPr>
          <p:nvPr>
            <p:ph type="ftr" sz="quarter" idx="11"/>
          </p:nvPr>
        </p:nvSpPr>
        <p:spPr/>
        <p:txBody>
          <a:bodyPr/>
          <a:lstStyle>
            <a:extLst/>
          </a:lstStyle>
          <a:p>
            <a:pPr>
              <a:defRPr/>
            </a:pPr>
            <a:r>
              <a:rPr lang="en-GB" smtClean="0"/>
              <a:t>J. Byrne  2013</a:t>
            </a:r>
            <a:endParaRPr lang="en-GB"/>
          </a:p>
        </p:txBody>
      </p:sp>
      <p:sp>
        <p:nvSpPr>
          <p:cNvPr id="9" name="Slide Number Placeholder 8"/>
          <p:cNvSpPr>
            <a:spLocks noGrp="1"/>
          </p:cNvSpPr>
          <p:nvPr>
            <p:ph type="sldNum" sz="quarter" idx="12"/>
          </p:nvPr>
        </p:nvSpPr>
        <p:spPr/>
        <p:txBody>
          <a:bodyPr/>
          <a:lstStyle>
            <a:extLst/>
          </a:lstStyle>
          <a:p>
            <a:pPr>
              <a:defRPr/>
            </a:pPr>
            <a:fld id="{7935AB31-79E9-4E2B-9C18-4CADA0083DF1}" type="slidenum">
              <a:rPr lang="en-GB" smtClean="0"/>
              <a:pPr>
                <a:defRPr/>
              </a:pPr>
              <a:t>‹#›</a:t>
            </a:fld>
            <a:endParaRPr lang="en-GB"/>
          </a:p>
        </p:txBody>
      </p:sp>
    </p:spTree>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076706" y="365760"/>
            <a:ext cx="5623560" cy="1524000"/>
          </a:xfrm>
        </p:spPr>
        <p:txBody>
          <a:bodyPr anchor="ct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pPr>
              <a:defRPr/>
            </a:pPr>
            <a:endParaRPr lang="en-GB"/>
          </a:p>
        </p:txBody>
      </p:sp>
      <p:sp>
        <p:nvSpPr>
          <p:cNvPr id="4" name="Footer Placeholder 3"/>
          <p:cNvSpPr>
            <a:spLocks noGrp="1"/>
          </p:cNvSpPr>
          <p:nvPr>
            <p:ph type="ftr" sz="quarter" idx="11"/>
          </p:nvPr>
        </p:nvSpPr>
        <p:spPr/>
        <p:txBody>
          <a:bodyPr/>
          <a:lstStyle>
            <a:extLst/>
          </a:lstStyle>
          <a:p>
            <a:pPr>
              <a:defRPr/>
            </a:pPr>
            <a:r>
              <a:rPr lang="en-GB" smtClean="0"/>
              <a:t>J. Byrne  2013</a:t>
            </a:r>
            <a:endParaRPr lang="en-GB"/>
          </a:p>
        </p:txBody>
      </p:sp>
      <p:sp>
        <p:nvSpPr>
          <p:cNvPr id="5" name="Slide Number Placeholder 4"/>
          <p:cNvSpPr>
            <a:spLocks noGrp="1"/>
          </p:cNvSpPr>
          <p:nvPr>
            <p:ph type="sldNum" sz="quarter" idx="12"/>
          </p:nvPr>
        </p:nvSpPr>
        <p:spPr/>
        <p:txBody>
          <a:bodyPr/>
          <a:lstStyle>
            <a:extLst/>
          </a:lstStyle>
          <a:p>
            <a:pPr>
              <a:defRPr/>
            </a:pPr>
            <a:fld id="{F7F38BB5-66EF-41A2-A8A0-AFF1D8A70858}" type="slidenum">
              <a:rPr lang="en-GB" smtClean="0"/>
              <a:pPr>
                <a:defRPr/>
              </a:pPr>
              <a:t>‹#›</a:t>
            </a:fld>
            <a:endParaRPr lang="en-GB"/>
          </a:p>
        </p:txBody>
      </p:sp>
    </p:spTree>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761238" y="0"/>
            <a:ext cx="6096762" cy="9144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Date Placeholder 1"/>
          <p:cNvSpPr>
            <a:spLocks noGrp="1"/>
          </p:cNvSpPr>
          <p:nvPr>
            <p:ph type="dt" sz="half" idx="10"/>
          </p:nvPr>
        </p:nvSpPr>
        <p:spPr/>
        <p:txBody>
          <a:bodyPr/>
          <a:lstStyle>
            <a:extLst/>
          </a:lstStyle>
          <a:p>
            <a:pPr>
              <a:defRPr/>
            </a:pPr>
            <a:endParaRPr lang="en-GB"/>
          </a:p>
        </p:txBody>
      </p:sp>
      <p:sp>
        <p:nvSpPr>
          <p:cNvPr id="3" name="Footer Placeholder 2"/>
          <p:cNvSpPr>
            <a:spLocks noGrp="1"/>
          </p:cNvSpPr>
          <p:nvPr>
            <p:ph type="ftr" sz="quarter" idx="11"/>
          </p:nvPr>
        </p:nvSpPr>
        <p:spPr/>
        <p:txBody>
          <a:bodyPr/>
          <a:lstStyle>
            <a:extLst/>
          </a:lstStyle>
          <a:p>
            <a:pPr>
              <a:defRPr/>
            </a:pPr>
            <a:r>
              <a:rPr lang="en-GB" smtClean="0"/>
              <a:t>J. Byrne  2013</a:t>
            </a:r>
            <a:endParaRPr lang="en-GB"/>
          </a:p>
        </p:txBody>
      </p:sp>
      <p:sp>
        <p:nvSpPr>
          <p:cNvPr id="4" name="Slide Number Placeholder 3"/>
          <p:cNvSpPr>
            <a:spLocks noGrp="1"/>
          </p:cNvSpPr>
          <p:nvPr>
            <p:ph type="sldNum" sz="quarter" idx="12"/>
          </p:nvPr>
        </p:nvSpPr>
        <p:spPr/>
        <p:txBody>
          <a:bodyPr/>
          <a:lstStyle>
            <a:extLst/>
          </a:lstStyle>
          <a:p>
            <a:pPr>
              <a:defRPr/>
            </a:pPr>
            <a:fld id="{B1921F68-DCB3-4480-9F5A-F3DCD325D150}" type="slidenum">
              <a:rPr lang="en-GB" smtClean="0"/>
              <a:pPr>
                <a:defRPr/>
              </a:pPr>
              <a:t>‹#›</a:t>
            </a:fld>
            <a:endParaRPr lang="en-GB"/>
          </a:p>
        </p:txBody>
      </p:sp>
      <p:sp>
        <p:nvSpPr>
          <p:cNvPr id="6" name="Rectangle 5"/>
          <p:cNvSpPr/>
          <p:nvPr/>
        </p:nvSpPr>
        <p:spPr bwMode="invGray">
          <a:xfrm>
            <a:off x="761238" y="-72"/>
            <a:ext cx="54864" cy="9144072"/>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900" y="289037"/>
            <a:ext cx="2857500" cy="1549400"/>
          </a:xfrm>
          <a:ln>
            <a:noFill/>
          </a:ln>
        </p:spPr>
        <p:txBody>
          <a:bodyPr anchor="b"/>
          <a:lstStyle>
            <a:lvl1pPr algn="l">
              <a:lnSpc>
                <a:spcPts val="2000"/>
              </a:lnSpc>
              <a:buNone/>
              <a:defRPr sz="2200" b="1" cap="all" baseline="0"/>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342900" y="1875952"/>
            <a:ext cx="2857500" cy="931333"/>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42900" y="2844801"/>
            <a:ext cx="6115050" cy="5323417"/>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pPr>
              <a:defRPr/>
            </a:pPr>
            <a:endParaRPr lang="en-GB"/>
          </a:p>
        </p:txBody>
      </p:sp>
      <p:sp>
        <p:nvSpPr>
          <p:cNvPr id="6" name="Footer Placeholder 5"/>
          <p:cNvSpPr>
            <a:spLocks noGrp="1"/>
          </p:cNvSpPr>
          <p:nvPr>
            <p:ph type="ftr" sz="quarter" idx="11"/>
          </p:nvPr>
        </p:nvSpPr>
        <p:spPr/>
        <p:txBody>
          <a:bodyPr/>
          <a:lstStyle>
            <a:extLst/>
          </a:lstStyle>
          <a:p>
            <a:pPr>
              <a:defRPr/>
            </a:pPr>
            <a:r>
              <a:rPr lang="en-GB" smtClean="0"/>
              <a:t>J. Byrne  2013</a:t>
            </a:r>
            <a:endParaRPr lang="en-GB"/>
          </a:p>
        </p:txBody>
      </p:sp>
      <p:sp>
        <p:nvSpPr>
          <p:cNvPr id="7" name="Slide Number Placeholder 6"/>
          <p:cNvSpPr>
            <a:spLocks noGrp="1"/>
          </p:cNvSpPr>
          <p:nvPr>
            <p:ph type="sldNum" sz="quarter" idx="12"/>
          </p:nvPr>
        </p:nvSpPr>
        <p:spPr/>
        <p:txBody>
          <a:bodyPr/>
          <a:lstStyle>
            <a:extLst/>
          </a:lstStyle>
          <a:p>
            <a:pPr>
              <a:defRPr/>
            </a:pPr>
            <a:fld id="{A6ABF27A-CF38-4A9D-AEA1-C2DEA5AC07CD}" type="slidenum">
              <a:rPr lang="en-GB" smtClean="0"/>
              <a:pPr>
                <a:defRPr/>
              </a:pPr>
              <a:t>‹#›</a:t>
            </a:fld>
            <a:endParaRPr lang="en-GB"/>
          </a:p>
        </p:txBody>
      </p:sp>
    </p:spTree>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415172" y="1422400"/>
            <a:ext cx="2057400" cy="2641600"/>
          </a:xfrm>
        </p:spPr>
        <p:txBody>
          <a:bodyPr anchor="b">
            <a:noAutofit/>
          </a:bodyPr>
          <a:lstStyle>
            <a:lvl1pPr algn="l">
              <a:buNone/>
              <a:defRPr sz="2100" b="1">
                <a:effectLst/>
              </a:defRPr>
            </a:lvl1pPr>
            <a:extLst/>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extLst/>
          </a:lstStyle>
          <a:p>
            <a:pPr>
              <a:defRPr/>
            </a:pPr>
            <a:endParaRPr lang="en-GB"/>
          </a:p>
        </p:txBody>
      </p:sp>
      <p:sp>
        <p:nvSpPr>
          <p:cNvPr id="6" name="Footer Placeholder 5"/>
          <p:cNvSpPr>
            <a:spLocks noGrp="1"/>
          </p:cNvSpPr>
          <p:nvPr>
            <p:ph type="ftr" sz="quarter" idx="11"/>
          </p:nvPr>
        </p:nvSpPr>
        <p:spPr/>
        <p:txBody>
          <a:bodyPr/>
          <a:lstStyle>
            <a:extLst/>
          </a:lstStyle>
          <a:p>
            <a:pPr>
              <a:defRPr/>
            </a:pPr>
            <a:r>
              <a:rPr lang="en-GB" smtClean="0"/>
              <a:t>J. Byrne  2013</a:t>
            </a:r>
            <a:endParaRPr lang="en-GB"/>
          </a:p>
        </p:txBody>
      </p:sp>
      <p:sp>
        <p:nvSpPr>
          <p:cNvPr id="7" name="Slide Number Placeholder 6"/>
          <p:cNvSpPr>
            <a:spLocks noGrp="1"/>
          </p:cNvSpPr>
          <p:nvPr>
            <p:ph type="sldNum" sz="quarter" idx="12"/>
          </p:nvPr>
        </p:nvSpPr>
        <p:spPr/>
        <p:txBody>
          <a:bodyPr/>
          <a:lstStyle>
            <a:extLst/>
          </a:lstStyle>
          <a:p>
            <a:pPr>
              <a:defRPr/>
            </a:pPr>
            <a:fld id="{5D730964-4AD8-4D1C-9B69-31AABA71A493}" type="slidenum">
              <a:rPr lang="en-GB" smtClean="0"/>
              <a:pPr>
                <a:defRPr/>
              </a:pPr>
              <a:t>‹#›</a:t>
            </a:fld>
            <a:endParaRPr lang="en-GB"/>
          </a:p>
        </p:txBody>
      </p:sp>
      <p:sp>
        <p:nvSpPr>
          <p:cNvPr id="8" name="Rectangle 7"/>
          <p:cNvSpPr/>
          <p:nvPr/>
        </p:nvSpPr>
        <p:spPr>
          <a:xfrm>
            <a:off x="571500" y="1422400"/>
            <a:ext cx="3429000" cy="6096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Picture Placeholder 2"/>
          <p:cNvSpPr>
            <a:spLocks noGrp="1"/>
          </p:cNvSpPr>
          <p:nvPr>
            <p:ph type="pic" idx="1"/>
          </p:nvPr>
        </p:nvSpPr>
        <p:spPr>
          <a:xfrm>
            <a:off x="628650" y="1524005"/>
            <a:ext cx="3314700" cy="468604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en-US" smtClean="0"/>
              <a:t>Click icon to add picture</a:t>
            </a:r>
            <a:endParaRPr kumimoji="0" lang="en-US" dirty="0"/>
          </a:p>
        </p:txBody>
      </p:sp>
      <p:sp>
        <p:nvSpPr>
          <p:cNvPr id="9" name="Flowchart: Process 8"/>
          <p:cNvSpPr/>
          <p:nvPr/>
        </p:nvSpPr>
        <p:spPr>
          <a:xfrm rot="19468671">
            <a:off x="297544" y="1272455"/>
            <a:ext cx="514350" cy="272413"/>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Flowchart: Process 9"/>
          <p:cNvSpPr/>
          <p:nvPr/>
        </p:nvSpPr>
        <p:spPr>
          <a:xfrm rot="2103354" flipH="1">
            <a:off x="3752750" y="1249048"/>
            <a:ext cx="486918" cy="272413"/>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Text Placeholder 3"/>
          <p:cNvSpPr>
            <a:spLocks noGrp="1"/>
          </p:cNvSpPr>
          <p:nvPr>
            <p:ph type="body" sz="half" idx="2"/>
          </p:nvPr>
        </p:nvSpPr>
        <p:spPr>
          <a:xfrm>
            <a:off x="628650" y="6400800"/>
            <a:ext cx="3314700" cy="1016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Tree>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Pie 6"/>
          <p:cNvSpPr/>
          <p:nvPr/>
        </p:nvSpPr>
        <p:spPr>
          <a:xfrm>
            <a:off x="-611945" y="-1087896"/>
            <a:ext cx="1229165" cy="2185183"/>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Oval 7"/>
          <p:cNvSpPr/>
          <p:nvPr/>
        </p:nvSpPr>
        <p:spPr>
          <a:xfrm>
            <a:off x="126613" y="28137"/>
            <a:ext cx="1276643" cy="2269588"/>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Donut 10"/>
          <p:cNvSpPr/>
          <p:nvPr/>
        </p:nvSpPr>
        <p:spPr>
          <a:xfrm rot="2315675">
            <a:off x="137161" y="1406770"/>
            <a:ext cx="844288" cy="1470165"/>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2" name="Rectangle 11"/>
          <p:cNvSpPr/>
          <p:nvPr/>
        </p:nvSpPr>
        <p:spPr>
          <a:xfrm>
            <a:off x="759655" y="-72"/>
            <a:ext cx="6098345" cy="9144072"/>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Title Placeholder 4"/>
          <p:cNvSpPr>
            <a:spLocks noGrp="1"/>
          </p:cNvSpPr>
          <p:nvPr>
            <p:ph type="title"/>
          </p:nvPr>
        </p:nvSpPr>
        <p:spPr>
          <a:xfrm>
            <a:off x="1076706" y="366184"/>
            <a:ext cx="5623560" cy="1524000"/>
          </a:xfrm>
          <a:prstGeom prst="rect">
            <a:avLst/>
          </a:prstGeom>
        </p:spPr>
        <p:txBody>
          <a:bodyPr anchor="ctr">
            <a:normAutofit/>
          </a:bodyPr>
          <a:lstStyle>
            <a:extLst/>
          </a:lstStyle>
          <a:p>
            <a:r>
              <a:rPr kumimoji="0" lang="en-US" smtClean="0"/>
              <a:t>Click to edit Master title style</a:t>
            </a:r>
            <a:endParaRPr kumimoji="0" lang="en-US"/>
          </a:p>
        </p:txBody>
      </p:sp>
      <p:sp>
        <p:nvSpPr>
          <p:cNvPr id="9" name="Text Placeholder 8"/>
          <p:cNvSpPr>
            <a:spLocks noGrp="1"/>
          </p:cNvSpPr>
          <p:nvPr>
            <p:ph type="body" idx="1"/>
          </p:nvPr>
        </p:nvSpPr>
        <p:spPr>
          <a:xfrm>
            <a:off x="1076706" y="1930400"/>
            <a:ext cx="5623560" cy="6400800"/>
          </a:xfrm>
          <a:prstGeom prst="rect">
            <a:avLst/>
          </a:prstGeom>
        </p:spPr>
        <p:txBody>
          <a:bodyPr>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4" name="Date Placeholder 23"/>
          <p:cNvSpPr>
            <a:spLocks noGrp="1"/>
          </p:cNvSpPr>
          <p:nvPr>
            <p:ph type="dt" sz="half" idx="2"/>
          </p:nvPr>
        </p:nvSpPr>
        <p:spPr>
          <a:xfrm>
            <a:off x="2686050" y="8407400"/>
            <a:ext cx="1600200" cy="63500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pPr>
              <a:defRPr/>
            </a:pPr>
            <a:endParaRPr lang="en-GB"/>
          </a:p>
        </p:txBody>
      </p:sp>
      <p:sp>
        <p:nvSpPr>
          <p:cNvPr id="10" name="Footer Placeholder 9"/>
          <p:cNvSpPr>
            <a:spLocks noGrp="1"/>
          </p:cNvSpPr>
          <p:nvPr>
            <p:ph type="ftr" sz="quarter" idx="3"/>
          </p:nvPr>
        </p:nvSpPr>
        <p:spPr>
          <a:xfrm>
            <a:off x="4286250" y="8407400"/>
            <a:ext cx="2171700" cy="63500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pPr>
              <a:defRPr/>
            </a:pPr>
            <a:r>
              <a:rPr lang="en-GB" smtClean="0"/>
              <a:t>J. Byrne  2013</a:t>
            </a:r>
            <a:endParaRPr lang="en-GB"/>
          </a:p>
        </p:txBody>
      </p:sp>
      <p:sp>
        <p:nvSpPr>
          <p:cNvPr id="22" name="Slide Number Placeholder 21"/>
          <p:cNvSpPr>
            <a:spLocks noGrp="1"/>
          </p:cNvSpPr>
          <p:nvPr>
            <p:ph type="sldNum" sz="quarter" idx="4"/>
          </p:nvPr>
        </p:nvSpPr>
        <p:spPr>
          <a:xfrm>
            <a:off x="6460236" y="8407400"/>
            <a:ext cx="342900" cy="63500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pPr>
              <a:defRPr/>
            </a:pPr>
            <a:fld id="{D5C0CE61-145A-415F-8BFF-98A120384F2E}" type="slidenum">
              <a:rPr lang="en-GB" smtClean="0"/>
              <a:pPr>
                <a:defRPr/>
              </a:pPr>
              <a:t>‹#›</a:t>
            </a:fld>
            <a:endParaRPr lang="en-GB"/>
          </a:p>
        </p:txBody>
      </p:sp>
      <p:sp>
        <p:nvSpPr>
          <p:cNvPr id="15" name="Rectangle 14"/>
          <p:cNvSpPr/>
          <p:nvPr/>
        </p:nvSpPr>
        <p:spPr bwMode="invGray">
          <a:xfrm>
            <a:off x="761238" y="-72"/>
            <a:ext cx="54864" cy="9144072"/>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700" r:id="rId1"/>
    <p:sldLayoutId id="2147483701" r:id="rId2"/>
    <p:sldLayoutId id="2147483702" r:id="rId3"/>
    <p:sldLayoutId id="2147483703" r:id="rId4"/>
    <p:sldLayoutId id="2147483704" r:id="rId5"/>
    <p:sldLayoutId id="2147483705" r:id="rId6"/>
    <p:sldLayoutId id="2147483706" r:id="rId7"/>
    <p:sldLayoutId id="2147483707" r:id="rId8"/>
    <p:sldLayoutId id="2147483708" r:id="rId9"/>
    <p:sldLayoutId id="2147483709" r:id="rId10"/>
    <p:sldLayoutId id="2147483710" r:id="rId11"/>
  </p:sldLayoutIdLs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0" fill="hold" grpId="0" nodeType="with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500" fill="hold"/>
                                        <p:tgtEl>
                                          <p:spTgt spid="5"/>
                                        </p:tgtEl>
                                        <p:attrNameLst>
                                          <p:attrName>ppt_w</p:attrName>
                                        </p:attrNameLst>
                                      </p:cBhvr>
                                      <p:tavLst>
                                        <p:tav tm="0">
                                          <p:val>
                                            <p:fltVal val="0"/>
                                          </p:val>
                                        </p:tav>
                                        <p:tav tm="100000">
                                          <p:val>
                                            <p:strVal val="#ppt_w"/>
                                          </p:val>
                                        </p:tav>
                                      </p:tavLst>
                                    </p:anim>
                                    <p:anim calcmode="lin" valueType="num">
                                      <p:cBhvr>
                                        <p:cTn id="8" dur="500" fill="hold"/>
                                        <p:tgtEl>
                                          <p:spTgt spid="5"/>
                                        </p:tgtEl>
                                        <p:attrNameLst>
                                          <p:attrName>ppt_h</p:attrName>
                                        </p:attrNameLst>
                                      </p:cBhvr>
                                      <p:tavLst>
                                        <p:tav tm="0">
                                          <p:val>
                                            <p:fltVal val="0"/>
                                          </p:val>
                                        </p:tav>
                                        <p:tav tm="100000">
                                          <p:val>
                                            <p:strVal val="#ppt_h"/>
                                          </p:val>
                                        </p:tav>
                                      </p:tavLst>
                                    </p:anim>
                                    <p:animEffect transition="in" filter="fade">
                                      <p:cBhvr>
                                        <p:cTn id="9" dur="500"/>
                                        <p:tgtEl>
                                          <p:spTgt spid="5"/>
                                        </p:tgtEl>
                                      </p:cBhvr>
                                    </p:animEffect>
                                  </p:childTnLst>
                                </p:cTn>
                              </p:par>
                            </p:childTnLst>
                          </p:cTn>
                        </p:par>
                      </p:childTnLst>
                    </p:cTn>
                  </p:par>
                  <p:par>
                    <p:cTn id="10" fill="hold">
                      <p:stCondLst>
                        <p:cond delay="indefinite"/>
                      </p:stCondLst>
                      <p:childTnLst>
                        <p:par>
                          <p:cTn id="11" fill="hold">
                            <p:stCondLst>
                              <p:cond delay="0"/>
                            </p:stCondLst>
                            <p:childTnLst>
                              <p:par>
                                <p:cTn id="12" presetID="10" presetClass="entr" presetSubtype="0" fill="hold" grpId="0" nodeType="clickEffect">
                                  <p:stCondLst>
                                    <p:cond delay="0"/>
                                  </p:stCondLst>
                                  <p:childTnLst>
                                    <p:set>
                                      <p:cBhvr>
                                        <p:cTn id="13" dur="1" fill="hold">
                                          <p:stCondLst>
                                            <p:cond delay="0"/>
                                          </p:stCondLst>
                                        </p:cTn>
                                        <p:tgtEl>
                                          <p:spTgt spid="9">
                                            <p:txEl>
                                              <p:pRg st="0" end="0"/>
                                            </p:txEl>
                                          </p:spTgt>
                                        </p:tgtEl>
                                        <p:attrNameLst>
                                          <p:attrName>style.visibility</p:attrName>
                                        </p:attrNameLst>
                                      </p:cBhvr>
                                      <p:to>
                                        <p:strVal val="visible"/>
                                      </p:to>
                                    </p:set>
                                    <p:animEffect transition="in" filter="fade">
                                      <p:cBhvr>
                                        <p:cTn id="14" dur="1000">
                                          <p:stCondLst>
                                            <p:cond delay="0"/>
                                          </p:stCondLst>
                                        </p:cTn>
                                        <p:tgtEl>
                                          <p:spTgt spid="9">
                                            <p:txEl>
                                              <p:pRg st="0" end="0"/>
                                            </p:txEl>
                                          </p:spTgt>
                                        </p:tgtEl>
                                      </p:cBhvr>
                                    </p:animEffect>
                                  </p:childTnLst>
                                </p:cTn>
                              </p:par>
                              <p:par>
                                <p:cTn id="15" presetID="10" presetClass="entr" presetSubtype="0" fill="hold" grpId="0" nodeType="withEffect">
                                  <p:stCondLst>
                                    <p:cond delay="0"/>
                                  </p:stCondLst>
                                  <p:childTnLst>
                                    <p:set>
                                      <p:cBhvr>
                                        <p:cTn id="16" dur="1" fill="hold">
                                          <p:stCondLst>
                                            <p:cond delay="0"/>
                                          </p:stCondLst>
                                        </p:cTn>
                                        <p:tgtEl>
                                          <p:spTgt spid="9">
                                            <p:txEl>
                                              <p:pRg st="1" end="1"/>
                                            </p:txEl>
                                          </p:spTgt>
                                        </p:tgtEl>
                                        <p:attrNameLst>
                                          <p:attrName>style.visibility</p:attrName>
                                        </p:attrNameLst>
                                      </p:cBhvr>
                                      <p:to>
                                        <p:strVal val="visible"/>
                                      </p:to>
                                    </p:set>
                                    <p:animEffect transition="in" filter="fade">
                                      <p:cBhvr>
                                        <p:cTn id="17" dur="1000">
                                          <p:stCondLst>
                                            <p:cond delay="0"/>
                                          </p:stCondLst>
                                        </p:cTn>
                                        <p:tgtEl>
                                          <p:spTgt spid="9">
                                            <p:txEl>
                                              <p:pRg st="1" end="1"/>
                                            </p:txEl>
                                          </p:spTgt>
                                        </p:tgtEl>
                                      </p:cBhvr>
                                    </p:animEffect>
                                  </p:childTnLst>
                                </p:cTn>
                              </p:par>
                              <p:par>
                                <p:cTn id="18" presetID="10" presetClass="entr" presetSubtype="0" fill="hold" grpId="0" nodeType="withEffect">
                                  <p:stCondLst>
                                    <p:cond delay="0"/>
                                  </p:stCondLst>
                                  <p:childTnLst>
                                    <p:set>
                                      <p:cBhvr>
                                        <p:cTn id="19" dur="1" fill="hold">
                                          <p:stCondLst>
                                            <p:cond delay="0"/>
                                          </p:stCondLst>
                                        </p:cTn>
                                        <p:tgtEl>
                                          <p:spTgt spid="9">
                                            <p:txEl>
                                              <p:pRg st="2" end="2"/>
                                            </p:txEl>
                                          </p:spTgt>
                                        </p:tgtEl>
                                        <p:attrNameLst>
                                          <p:attrName>style.visibility</p:attrName>
                                        </p:attrNameLst>
                                      </p:cBhvr>
                                      <p:to>
                                        <p:strVal val="visible"/>
                                      </p:to>
                                    </p:set>
                                    <p:animEffect transition="in" filter="fade">
                                      <p:cBhvr>
                                        <p:cTn id="20" dur="1000">
                                          <p:stCondLst>
                                            <p:cond delay="0"/>
                                          </p:stCondLst>
                                        </p:cTn>
                                        <p:tgtEl>
                                          <p:spTgt spid="9">
                                            <p:txEl>
                                              <p:pRg st="2" end="2"/>
                                            </p:txEl>
                                          </p:spTgt>
                                        </p:tgtEl>
                                      </p:cBhvr>
                                    </p:animEffect>
                                  </p:childTnLst>
                                </p:cTn>
                              </p:par>
                              <p:par>
                                <p:cTn id="21" presetID="10" presetClass="entr" presetSubtype="0" fill="hold" grpId="0" nodeType="withEffect">
                                  <p:stCondLst>
                                    <p:cond delay="0"/>
                                  </p:stCondLst>
                                  <p:childTnLst>
                                    <p:set>
                                      <p:cBhvr>
                                        <p:cTn id="22" dur="1" fill="hold">
                                          <p:stCondLst>
                                            <p:cond delay="0"/>
                                          </p:stCondLst>
                                        </p:cTn>
                                        <p:tgtEl>
                                          <p:spTgt spid="9">
                                            <p:txEl>
                                              <p:pRg st="3" end="3"/>
                                            </p:txEl>
                                          </p:spTgt>
                                        </p:tgtEl>
                                        <p:attrNameLst>
                                          <p:attrName>style.visibility</p:attrName>
                                        </p:attrNameLst>
                                      </p:cBhvr>
                                      <p:to>
                                        <p:strVal val="visible"/>
                                      </p:to>
                                    </p:set>
                                    <p:animEffect transition="in" filter="fade">
                                      <p:cBhvr>
                                        <p:cTn id="23" dur="1000">
                                          <p:stCondLst>
                                            <p:cond delay="0"/>
                                          </p:stCondLst>
                                        </p:cTn>
                                        <p:tgtEl>
                                          <p:spTgt spid="9">
                                            <p:txEl>
                                              <p:pRg st="3" end="3"/>
                                            </p:txEl>
                                          </p:spTgt>
                                        </p:tgtEl>
                                      </p:cBhvr>
                                    </p:animEffect>
                                  </p:childTnLst>
                                </p:cTn>
                              </p:par>
                              <p:par>
                                <p:cTn id="24" presetID="10" presetClass="entr" presetSubtype="0" fill="hold" grpId="0" nodeType="withEffect">
                                  <p:stCondLst>
                                    <p:cond delay="0"/>
                                  </p:stCondLst>
                                  <p:childTnLst>
                                    <p:set>
                                      <p:cBhvr>
                                        <p:cTn id="25" dur="1" fill="hold">
                                          <p:stCondLst>
                                            <p:cond delay="0"/>
                                          </p:stCondLst>
                                        </p:cTn>
                                        <p:tgtEl>
                                          <p:spTgt spid="9">
                                            <p:txEl>
                                              <p:pRg st="4" end="4"/>
                                            </p:txEl>
                                          </p:spTgt>
                                        </p:tgtEl>
                                        <p:attrNameLst>
                                          <p:attrName>style.visibility</p:attrName>
                                        </p:attrNameLst>
                                      </p:cBhvr>
                                      <p:to>
                                        <p:strVal val="visible"/>
                                      </p:to>
                                    </p:set>
                                    <p:animEffect transition="in" filter="fade">
                                      <p:cBhvr>
                                        <p:cTn id="26" dur="1000">
                                          <p:stCondLst>
                                            <p:cond delay="0"/>
                                          </p:stCondLst>
                                        </p:cTn>
                                        <p:tgtEl>
                                          <p:spTgt spid="9">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9" grpId="0" build="p"/>
    </p:bldLst>
  </p:timing>
  <p:hf hdr="0" dt="0"/>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hyperlink" Target="http://www.madehow.com/Volume-5/Glue.html" TargetMode="External"/><Relationship Id="rId2" Type="http://schemas.openxmlformats.org/officeDocument/2006/relationships/hyperlink" Target="http://www.wpatrickedwards.com/gluearticle.htm"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 Id="rId4" Type="http://schemas.openxmlformats.org/officeDocument/2006/relationships/image" Target="../media/image8.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p:txBody>
          <a:bodyPr/>
          <a:lstStyle/>
          <a:p>
            <a:pPr fontAlgn="auto">
              <a:spcAft>
                <a:spcPts val="0"/>
              </a:spcAft>
              <a:defRPr/>
            </a:pPr>
            <a:r>
              <a:rPr lang="en-GB"/>
              <a:t>Adhesives</a:t>
            </a:r>
          </a:p>
        </p:txBody>
      </p:sp>
      <p:sp>
        <p:nvSpPr>
          <p:cNvPr id="4" name="Slide Number Placeholder 3"/>
          <p:cNvSpPr>
            <a:spLocks noGrp="1"/>
          </p:cNvSpPr>
          <p:nvPr>
            <p:ph type="sldNum" sz="quarter" idx="12"/>
          </p:nvPr>
        </p:nvSpPr>
        <p:spPr/>
        <p:txBody>
          <a:bodyPr/>
          <a:lstStyle/>
          <a:p>
            <a:pPr>
              <a:defRPr/>
            </a:pPr>
            <a:fld id="{B1295E6B-0E9B-4767-BFF9-9C4BA7B3E670}" type="slidenum">
              <a:rPr lang="en-GB" smtClean="0"/>
              <a:pPr>
                <a:defRPr/>
              </a:pPr>
              <a:t>1</a:t>
            </a:fld>
            <a:endParaRPr lang="en-GB"/>
          </a:p>
        </p:txBody>
      </p:sp>
      <p:sp>
        <p:nvSpPr>
          <p:cNvPr id="5" name="Footer Placeholder 4"/>
          <p:cNvSpPr>
            <a:spLocks noGrp="1"/>
          </p:cNvSpPr>
          <p:nvPr>
            <p:ph type="ftr" sz="quarter" idx="11"/>
          </p:nvPr>
        </p:nvSpPr>
        <p:spPr/>
        <p:txBody>
          <a:bodyPr/>
          <a:lstStyle/>
          <a:p>
            <a:pPr>
              <a:defRPr/>
            </a:pPr>
            <a:r>
              <a:rPr lang="en-GB" smtClean="0"/>
              <a:t>J. Byrne  2013</a:t>
            </a:r>
            <a:endParaRPr lang="en-GB"/>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 name="Title 1"/>
          <p:cNvSpPr>
            <a:spLocks noGrp="1"/>
          </p:cNvSpPr>
          <p:nvPr>
            <p:ph type="title"/>
          </p:nvPr>
        </p:nvSpPr>
        <p:spPr>
          <a:xfrm>
            <a:off x="332656" y="251520"/>
            <a:ext cx="6137910" cy="936104"/>
          </a:xfrm>
        </p:spPr>
        <p:txBody>
          <a:bodyPr/>
          <a:lstStyle/>
          <a:p>
            <a:r>
              <a:rPr lang="en-IE" dirty="0" smtClean="0"/>
              <a:t>Vegetable Glue</a:t>
            </a:r>
            <a:endParaRPr lang="en-IE" dirty="0"/>
          </a:p>
        </p:txBody>
      </p:sp>
      <p:pic>
        <p:nvPicPr>
          <p:cNvPr id="32771" name="Picture 3"/>
          <p:cNvPicPr>
            <a:picLocks noGrp="1" noChangeAspect="1" noChangeArrowheads="1"/>
          </p:cNvPicPr>
          <p:nvPr>
            <p:ph idx="1"/>
          </p:nvPr>
        </p:nvPicPr>
        <p:blipFill>
          <a:blip r:embed="rId2" cstate="screen"/>
          <a:srcRect/>
          <a:stretch>
            <a:fillRect/>
          </a:stretch>
        </p:blipFill>
        <p:spPr bwMode="auto">
          <a:xfrm>
            <a:off x="692696" y="1259632"/>
            <a:ext cx="5266667" cy="4838096"/>
          </a:xfrm>
          <a:prstGeom prst="rect">
            <a:avLst/>
          </a:prstGeom>
          <a:noFill/>
          <a:ln w="9525">
            <a:noFill/>
            <a:miter lim="800000"/>
            <a:headEnd/>
            <a:tailEnd/>
          </a:ln>
        </p:spPr>
      </p:pic>
      <p:sp>
        <p:nvSpPr>
          <p:cNvPr id="7" name="TextBox 6"/>
          <p:cNvSpPr txBox="1"/>
          <p:nvPr/>
        </p:nvSpPr>
        <p:spPr>
          <a:xfrm>
            <a:off x="925960" y="6300192"/>
            <a:ext cx="5932040" cy="2308324"/>
          </a:xfrm>
          <a:prstGeom prst="rect">
            <a:avLst/>
          </a:prstGeom>
          <a:noFill/>
        </p:spPr>
        <p:txBody>
          <a:bodyPr wrap="square" rtlCol="0">
            <a:spAutoFit/>
          </a:bodyPr>
          <a:lstStyle/>
          <a:p>
            <a:r>
              <a:rPr lang="en-IE" sz="2400" dirty="0" smtClean="0">
                <a:latin typeface="+mn-lt"/>
              </a:rPr>
              <a:t>Advertisement for Higgins' Photo Mounting Paste, 1894, described by the manufacturer as "not a starch or flour paste, but a vegetable glue.“</a:t>
            </a:r>
          </a:p>
          <a:p>
            <a:r>
              <a:rPr lang="en-IE" sz="2400" dirty="0" smtClean="0">
                <a:latin typeface="+mn-lt"/>
              </a:rPr>
              <a:t>Used in the 19</a:t>
            </a:r>
            <a:r>
              <a:rPr lang="en-IE" sz="2400" baseline="30000" dirty="0" smtClean="0">
                <a:latin typeface="+mn-lt"/>
              </a:rPr>
              <a:t>th</a:t>
            </a:r>
            <a:r>
              <a:rPr lang="en-IE" sz="2400" dirty="0" smtClean="0">
                <a:latin typeface="+mn-lt"/>
              </a:rPr>
              <a:t> Century for mounting Photos.    </a:t>
            </a:r>
            <a:endParaRPr lang="en-IE" sz="2400" dirty="0">
              <a:latin typeface="+mn-lt"/>
            </a:endParaRPr>
          </a:p>
        </p:txBody>
      </p:sp>
      <p:sp>
        <p:nvSpPr>
          <p:cNvPr id="5" name="Slide Number Placeholder 4"/>
          <p:cNvSpPr>
            <a:spLocks noGrp="1"/>
          </p:cNvSpPr>
          <p:nvPr>
            <p:ph type="sldNum" sz="quarter" idx="12"/>
          </p:nvPr>
        </p:nvSpPr>
        <p:spPr/>
        <p:txBody>
          <a:bodyPr/>
          <a:lstStyle/>
          <a:p>
            <a:pPr>
              <a:defRPr/>
            </a:pPr>
            <a:fld id="{392E2BCA-32D5-43D8-8229-ECE03C4BE45A}" type="slidenum">
              <a:rPr lang="en-GB" smtClean="0"/>
              <a:pPr>
                <a:defRPr/>
              </a:pPr>
              <a:t>10</a:t>
            </a:fld>
            <a:endParaRPr lang="en-GB"/>
          </a:p>
        </p:txBody>
      </p:sp>
      <p:sp>
        <p:nvSpPr>
          <p:cNvPr id="6" name="Footer Placeholder 5"/>
          <p:cNvSpPr>
            <a:spLocks noGrp="1"/>
          </p:cNvSpPr>
          <p:nvPr>
            <p:ph type="ftr" sz="quarter" idx="11"/>
          </p:nvPr>
        </p:nvSpPr>
        <p:spPr/>
        <p:txBody>
          <a:bodyPr/>
          <a:lstStyle/>
          <a:p>
            <a:pPr>
              <a:defRPr/>
            </a:pPr>
            <a:r>
              <a:rPr lang="en-GB" smtClean="0"/>
              <a:t>J. Byrne  2013</a:t>
            </a:r>
            <a:endParaRPr lang="en-GB"/>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Effect transition="in" filter="fade">
                                      <p:cBhvr>
                                        <p:cTn id="9" dur="500"/>
                                        <p:tgtEl>
                                          <p:spTgt spid="2"/>
                                        </p:tgtEl>
                                      </p:cBhvr>
                                    </p:animEffect>
                                  </p:childTnLst>
                                </p:cTn>
                              </p:par>
                            </p:childTnLst>
                          </p:cTn>
                        </p:par>
                      </p:childTnLst>
                    </p:cTn>
                  </p:par>
                  <p:par>
                    <p:cTn id="10" fill="hold">
                      <p:stCondLst>
                        <p:cond delay="indefinite"/>
                      </p:stCondLst>
                      <p:childTnLst>
                        <p:par>
                          <p:cTn id="11" fill="hold">
                            <p:stCondLst>
                              <p:cond delay="0"/>
                            </p:stCondLst>
                            <p:childTnLst>
                              <p:par>
                                <p:cTn id="12" presetID="10" presetClass="entr" presetSubtype="0" fill="hold" nodeType="clickEffect">
                                  <p:stCondLst>
                                    <p:cond delay="0"/>
                                  </p:stCondLst>
                                  <p:childTnLst>
                                    <p:set>
                                      <p:cBhvr>
                                        <p:cTn id="13" dur="1" fill="hold">
                                          <p:stCondLst>
                                            <p:cond delay="0"/>
                                          </p:stCondLst>
                                        </p:cTn>
                                        <p:tgtEl>
                                          <p:spTgt spid="32771"/>
                                        </p:tgtEl>
                                        <p:attrNameLst>
                                          <p:attrName>style.visibility</p:attrName>
                                        </p:attrNameLst>
                                      </p:cBhvr>
                                      <p:to>
                                        <p:strVal val="visible"/>
                                      </p:to>
                                    </p:set>
                                    <p:animEffect transition="in" filter="fade">
                                      <p:cBhvr>
                                        <p:cTn id="14" dur="1000">
                                          <p:stCondLst>
                                            <p:cond delay="0"/>
                                          </p:stCondLst>
                                        </p:cTn>
                                        <p:tgtEl>
                                          <p:spTgt spid="32771"/>
                                        </p:tgtEl>
                                      </p:cBhvr>
                                    </p:animEffect>
                                  </p:childTnLst>
                                </p:cTn>
                              </p:par>
                              <p:par>
                                <p:cTn id="15" presetID="23" presetClass="entr" presetSubtype="16" fill="hold" grpId="0" nodeType="withEffect">
                                  <p:stCondLst>
                                    <p:cond delay="0"/>
                                  </p:stCondLst>
                                  <p:childTnLst>
                                    <p:set>
                                      <p:cBhvr>
                                        <p:cTn id="16" dur="1" fill="hold">
                                          <p:stCondLst>
                                            <p:cond delay="0"/>
                                          </p:stCondLst>
                                        </p:cTn>
                                        <p:tgtEl>
                                          <p:spTgt spid="7"/>
                                        </p:tgtEl>
                                        <p:attrNameLst>
                                          <p:attrName>style.visibility</p:attrName>
                                        </p:attrNameLst>
                                      </p:cBhvr>
                                      <p:to>
                                        <p:strVal val="visible"/>
                                      </p:to>
                                    </p:set>
                                    <p:anim calcmode="lin" valueType="num">
                                      <p:cBhvr>
                                        <p:cTn id="17" dur="500" fill="hold"/>
                                        <p:tgtEl>
                                          <p:spTgt spid="7"/>
                                        </p:tgtEl>
                                        <p:attrNameLst>
                                          <p:attrName>ppt_w</p:attrName>
                                        </p:attrNameLst>
                                      </p:cBhvr>
                                      <p:tavLst>
                                        <p:tav tm="0">
                                          <p:val>
                                            <p:fltVal val="0"/>
                                          </p:val>
                                        </p:tav>
                                        <p:tav tm="100000">
                                          <p:val>
                                            <p:strVal val="#ppt_w"/>
                                          </p:val>
                                        </p:tav>
                                      </p:tavLst>
                                    </p:anim>
                                    <p:anim calcmode="lin" valueType="num">
                                      <p:cBhvr>
                                        <p:cTn id="18" dur="500" fill="hold"/>
                                        <p:tgtEl>
                                          <p:spTgt spid="7"/>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7" grpId="0"/>
    </p:bldLst>
  </p:timing>
</p:sld>
</file>

<file path=ppt/slides/slide1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099" name="Rectangle 3"/>
          <p:cNvSpPr>
            <a:spLocks noGrp="1" noChangeArrowheads="1"/>
          </p:cNvSpPr>
          <p:nvPr>
            <p:ph idx="1"/>
          </p:nvPr>
        </p:nvSpPr>
        <p:spPr>
          <a:xfrm>
            <a:off x="476672" y="1332160"/>
            <a:ext cx="6172200" cy="8280400"/>
          </a:xfrm>
        </p:spPr>
        <p:txBody>
          <a:bodyPr>
            <a:normAutofit/>
          </a:bodyPr>
          <a:lstStyle/>
          <a:p>
            <a:pPr marL="265176" indent="-265176" fontAlgn="auto">
              <a:lnSpc>
                <a:spcPct val="90000"/>
              </a:lnSpc>
              <a:spcAft>
                <a:spcPts val="0"/>
              </a:spcAft>
              <a:buFont typeface="Wingdings 2"/>
              <a:buChar char=""/>
              <a:defRPr/>
            </a:pPr>
            <a:r>
              <a:rPr lang="en-IE" sz="2400" dirty="0" smtClean="0"/>
              <a:t>In the 1930’s advances in the chemical and plastics industries led to development of a wide range of materials called adhesives and plastic or synthetic resin glues.</a:t>
            </a:r>
          </a:p>
          <a:p>
            <a:pPr marL="265176" indent="-265176" fontAlgn="auto">
              <a:lnSpc>
                <a:spcPct val="90000"/>
              </a:lnSpc>
              <a:spcAft>
                <a:spcPts val="0"/>
              </a:spcAft>
              <a:buFont typeface="Wingdings 2"/>
              <a:buChar char=""/>
              <a:defRPr/>
            </a:pPr>
            <a:endParaRPr lang="en-IE" sz="2400" dirty="0" smtClean="0"/>
          </a:p>
          <a:p>
            <a:pPr marL="265176" indent="-265176">
              <a:lnSpc>
                <a:spcPct val="90000"/>
              </a:lnSpc>
              <a:defRPr/>
            </a:pPr>
            <a:r>
              <a:rPr lang="en-IE" sz="2400" dirty="0" smtClean="0"/>
              <a:t>World War II led to further developing of adhesives such as neoprene's, epoxies, and acrylonitriles.</a:t>
            </a:r>
          </a:p>
          <a:p>
            <a:pPr marL="265176" indent="-265176">
              <a:lnSpc>
                <a:spcPct val="90000"/>
              </a:lnSpc>
              <a:defRPr/>
            </a:pPr>
            <a:endParaRPr lang="en-IE" sz="2400" dirty="0" smtClean="0"/>
          </a:p>
          <a:p>
            <a:pPr marL="265176" indent="-265176">
              <a:lnSpc>
                <a:spcPct val="90000"/>
              </a:lnSpc>
              <a:defRPr/>
            </a:pPr>
            <a:r>
              <a:rPr lang="en-IE" sz="2400" dirty="0" smtClean="0"/>
              <a:t>These were used by the military and were not available for commercial use until the late 1940s or 1950s. </a:t>
            </a:r>
            <a:br>
              <a:rPr lang="en-IE" sz="2400" dirty="0" smtClean="0"/>
            </a:br>
            <a:endParaRPr lang="en-IE" sz="2400" dirty="0" smtClean="0"/>
          </a:p>
          <a:p>
            <a:pPr marL="265176" indent="-265176">
              <a:lnSpc>
                <a:spcPct val="90000"/>
              </a:lnSpc>
              <a:defRPr/>
            </a:pPr>
            <a:r>
              <a:rPr lang="en-IE" sz="2400" dirty="0" smtClean="0"/>
              <a:t>Adhesives are constantly being developed to make them water proof, quicker curing time or longer open time, gap filling, non staining &amp; non toxic etc. </a:t>
            </a:r>
          </a:p>
          <a:p>
            <a:pPr marL="265176" indent="-265176" fontAlgn="auto">
              <a:lnSpc>
                <a:spcPct val="90000"/>
              </a:lnSpc>
              <a:spcAft>
                <a:spcPts val="0"/>
              </a:spcAft>
              <a:buFont typeface="Wingdings 2"/>
              <a:buChar char=""/>
              <a:defRPr/>
            </a:pPr>
            <a:endParaRPr lang="en-GB" sz="2400" dirty="0"/>
          </a:p>
        </p:txBody>
      </p:sp>
      <p:sp>
        <p:nvSpPr>
          <p:cNvPr id="3" name="Rectangle 2"/>
          <p:cNvSpPr>
            <a:spLocks noGrp="1" noChangeArrowheads="1"/>
          </p:cNvSpPr>
          <p:nvPr>
            <p:ph type="title"/>
          </p:nvPr>
        </p:nvSpPr>
        <p:spPr>
          <a:xfrm>
            <a:off x="342900" y="366713"/>
            <a:ext cx="6172200" cy="749300"/>
          </a:xfrm>
        </p:spPr>
        <p:txBody>
          <a:bodyPr/>
          <a:lstStyle/>
          <a:p>
            <a:pPr fontAlgn="auto">
              <a:spcAft>
                <a:spcPts val="0"/>
              </a:spcAft>
              <a:defRPr/>
            </a:pPr>
            <a:r>
              <a:rPr lang="en-GB" sz="3200" dirty="0" smtClean="0">
                <a:solidFill>
                  <a:schemeClr val="accent2"/>
                </a:solidFill>
              </a:rPr>
              <a:t>Adhesives</a:t>
            </a:r>
            <a:endParaRPr lang="en-GB" sz="3200" dirty="0">
              <a:solidFill>
                <a:schemeClr val="accent2"/>
              </a:solidFill>
            </a:endParaRPr>
          </a:p>
        </p:txBody>
      </p:sp>
      <p:sp>
        <p:nvSpPr>
          <p:cNvPr id="4" name="Slide Number Placeholder 3"/>
          <p:cNvSpPr>
            <a:spLocks noGrp="1"/>
          </p:cNvSpPr>
          <p:nvPr>
            <p:ph type="sldNum" sz="quarter" idx="12"/>
          </p:nvPr>
        </p:nvSpPr>
        <p:spPr/>
        <p:txBody>
          <a:bodyPr/>
          <a:lstStyle/>
          <a:p>
            <a:pPr>
              <a:defRPr/>
            </a:pPr>
            <a:fld id="{392E2BCA-32D5-43D8-8229-ECE03C4BE45A}" type="slidenum">
              <a:rPr lang="en-GB" smtClean="0"/>
              <a:pPr>
                <a:defRPr/>
              </a:pPr>
              <a:t>11</a:t>
            </a:fld>
            <a:endParaRPr lang="en-GB"/>
          </a:p>
        </p:txBody>
      </p:sp>
      <p:sp>
        <p:nvSpPr>
          <p:cNvPr id="5" name="Footer Placeholder 4"/>
          <p:cNvSpPr>
            <a:spLocks noGrp="1"/>
          </p:cNvSpPr>
          <p:nvPr>
            <p:ph type="ftr" sz="quarter" idx="11"/>
          </p:nvPr>
        </p:nvSpPr>
        <p:spPr/>
        <p:txBody>
          <a:bodyPr/>
          <a:lstStyle/>
          <a:p>
            <a:pPr>
              <a:defRPr/>
            </a:pPr>
            <a:r>
              <a:rPr lang="en-GB" smtClean="0"/>
              <a:t>J. Byrne  2013</a:t>
            </a:r>
            <a:endParaRPr lang="en-GB"/>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0" fill="hold" grpId="0" nodeType="with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p:cTn id="7" dur="500" fill="hold"/>
                                        <p:tgtEl>
                                          <p:spTgt spid="3"/>
                                        </p:tgtEl>
                                        <p:attrNameLst>
                                          <p:attrName>ppt_w</p:attrName>
                                        </p:attrNameLst>
                                      </p:cBhvr>
                                      <p:tavLst>
                                        <p:tav tm="0">
                                          <p:val>
                                            <p:fltVal val="0"/>
                                          </p:val>
                                        </p:tav>
                                        <p:tav tm="100000">
                                          <p:val>
                                            <p:strVal val="#ppt_w"/>
                                          </p:val>
                                        </p:tav>
                                      </p:tavLst>
                                    </p:anim>
                                    <p:anim calcmode="lin" valueType="num">
                                      <p:cBhvr>
                                        <p:cTn id="8" dur="500" fill="hold"/>
                                        <p:tgtEl>
                                          <p:spTgt spid="3"/>
                                        </p:tgtEl>
                                        <p:attrNameLst>
                                          <p:attrName>ppt_h</p:attrName>
                                        </p:attrNameLst>
                                      </p:cBhvr>
                                      <p:tavLst>
                                        <p:tav tm="0">
                                          <p:val>
                                            <p:fltVal val="0"/>
                                          </p:val>
                                        </p:tav>
                                        <p:tav tm="100000">
                                          <p:val>
                                            <p:strVal val="#ppt_h"/>
                                          </p:val>
                                        </p:tav>
                                      </p:tavLst>
                                    </p:anim>
                                    <p:animEffect transition="in" filter="fade">
                                      <p:cBhvr>
                                        <p:cTn id="9" dur="500"/>
                                        <p:tgtEl>
                                          <p:spTgt spid="3"/>
                                        </p:tgtEl>
                                      </p:cBhvr>
                                    </p:animEffect>
                                  </p:childTnLst>
                                </p:cTn>
                              </p:par>
                            </p:childTnLst>
                          </p:cTn>
                        </p:par>
                      </p:childTnLst>
                    </p:cTn>
                  </p:par>
                  <p:par>
                    <p:cTn id="10" fill="hold">
                      <p:stCondLst>
                        <p:cond delay="indefinite"/>
                      </p:stCondLst>
                      <p:childTnLst>
                        <p:par>
                          <p:cTn id="11" fill="hold">
                            <p:stCondLst>
                              <p:cond delay="0"/>
                            </p:stCondLst>
                            <p:childTnLst>
                              <p:par>
                                <p:cTn id="12" presetID="10" presetClass="entr" presetSubtype="0" fill="hold" grpId="0" nodeType="clickEffect">
                                  <p:stCondLst>
                                    <p:cond delay="0"/>
                                  </p:stCondLst>
                                  <p:childTnLst>
                                    <p:set>
                                      <p:cBhvr>
                                        <p:cTn id="13" dur="1" fill="hold">
                                          <p:stCondLst>
                                            <p:cond delay="0"/>
                                          </p:stCondLst>
                                        </p:cTn>
                                        <p:tgtEl>
                                          <p:spTgt spid="4099">
                                            <p:txEl>
                                              <p:pRg st="0" end="0"/>
                                            </p:txEl>
                                          </p:spTgt>
                                        </p:tgtEl>
                                        <p:attrNameLst>
                                          <p:attrName>style.visibility</p:attrName>
                                        </p:attrNameLst>
                                      </p:cBhvr>
                                      <p:to>
                                        <p:strVal val="visible"/>
                                      </p:to>
                                    </p:set>
                                    <p:animEffect transition="in" filter="fade">
                                      <p:cBhvr>
                                        <p:cTn id="14" dur="1000">
                                          <p:stCondLst>
                                            <p:cond delay="0"/>
                                          </p:stCondLst>
                                        </p:cTn>
                                        <p:tgtEl>
                                          <p:spTgt spid="4099">
                                            <p:txEl>
                                              <p:pRg st="0" end="0"/>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10" presetClass="entr" presetSubtype="0" fill="hold" grpId="0" nodeType="clickEffect">
                                  <p:stCondLst>
                                    <p:cond delay="0"/>
                                  </p:stCondLst>
                                  <p:childTnLst>
                                    <p:set>
                                      <p:cBhvr>
                                        <p:cTn id="18" dur="1" fill="hold">
                                          <p:stCondLst>
                                            <p:cond delay="0"/>
                                          </p:stCondLst>
                                        </p:cTn>
                                        <p:tgtEl>
                                          <p:spTgt spid="4099">
                                            <p:txEl>
                                              <p:pRg st="2" end="2"/>
                                            </p:txEl>
                                          </p:spTgt>
                                        </p:tgtEl>
                                        <p:attrNameLst>
                                          <p:attrName>style.visibility</p:attrName>
                                        </p:attrNameLst>
                                      </p:cBhvr>
                                      <p:to>
                                        <p:strVal val="visible"/>
                                      </p:to>
                                    </p:set>
                                    <p:animEffect transition="in" filter="fade">
                                      <p:cBhvr>
                                        <p:cTn id="19" dur="1000">
                                          <p:stCondLst>
                                            <p:cond delay="0"/>
                                          </p:stCondLst>
                                        </p:cTn>
                                        <p:tgtEl>
                                          <p:spTgt spid="4099">
                                            <p:txEl>
                                              <p:pRg st="2" end="2"/>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10" presetClass="entr" presetSubtype="0" fill="hold" grpId="0" nodeType="clickEffect">
                                  <p:stCondLst>
                                    <p:cond delay="0"/>
                                  </p:stCondLst>
                                  <p:childTnLst>
                                    <p:set>
                                      <p:cBhvr>
                                        <p:cTn id="23" dur="1" fill="hold">
                                          <p:stCondLst>
                                            <p:cond delay="0"/>
                                          </p:stCondLst>
                                        </p:cTn>
                                        <p:tgtEl>
                                          <p:spTgt spid="4099">
                                            <p:txEl>
                                              <p:pRg st="4" end="4"/>
                                            </p:txEl>
                                          </p:spTgt>
                                        </p:tgtEl>
                                        <p:attrNameLst>
                                          <p:attrName>style.visibility</p:attrName>
                                        </p:attrNameLst>
                                      </p:cBhvr>
                                      <p:to>
                                        <p:strVal val="visible"/>
                                      </p:to>
                                    </p:set>
                                    <p:animEffect transition="in" filter="fade">
                                      <p:cBhvr>
                                        <p:cTn id="24" dur="1000">
                                          <p:stCondLst>
                                            <p:cond delay="0"/>
                                          </p:stCondLst>
                                        </p:cTn>
                                        <p:tgtEl>
                                          <p:spTgt spid="4099">
                                            <p:txEl>
                                              <p:pRg st="4" end="4"/>
                                            </p:txEl>
                                          </p:spTgt>
                                        </p:tgtEl>
                                      </p:cBhvr>
                                    </p:animEffect>
                                  </p:childTnLst>
                                </p:cTn>
                              </p:par>
                            </p:childTnLst>
                          </p:cTn>
                        </p:par>
                      </p:childTnLst>
                    </p:cTn>
                  </p:par>
                  <p:par>
                    <p:cTn id="25" fill="hold">
                      <p:stCondLst>
                        <p:cond delay="indefinite"/>
                      </p:stCondLst>
                      <p:childTnLst>
                        <p:par>
                          <p:cTn id="26" fill="hold">
                            <p:stCondLst>
                              <p:cond delay="0"/>
                            </p:stCondLst>
                            <p:childTnLst>
                              <p:par>
                                <p:cTn id="27" presetID="10" presetClass="entr" presetSubtype="0" fill="hold" grpId="0" nodeType="clickEffect">
                                  <p:stCondLst>
                                    <p:cond delay="0"/>
                                  </p:stCondLst>
                                  <p:childTnLst>
                                    <p:set>
                                      <p:cBhvr>
                                        <p:cTn id="28" dur="1" fill="hold">
                                          <p:stCondLst>
                                            <p:cond delay="0"/>
                                          </p:stCondLst>
                                        </p:cTn>
                                        <p:tgtEl>
                                          <p:spTgt spid="4099">
                                            <p:txEl>
                                              <p:pRg st="5" end="5"/>
                                            </p:txEl>
                                          </p:spTgt>
                                        </p:tgtEl>
                                        <p:attrNameLst>
                                          <p:attrName>style.visibility</p:attrName>
                                        </p:attrNameLst>
                                      </p:cBhvr>
                                      <p:to>
                                        <p:strVal val="visible"/>
                                      </p:to>
                                    </p:set>
                                    <p:animEffect transition="in" filter="fade">
                                      <p:cBhvr>
                                        <p:cTn id="29" dur="1000">
                                          <p:stCondLst>
                                            <p:cond delay="0"/>
                                          </p:stCondLst>
                                        </p:cTn>
                                        <p:tgtEl>
                                          <p:spTgt spid="4099">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9" grpId="0" build="p"/>
      <p:bldP spid="3" grpId="0"/>
    </p:bldLst>
  </p:timing>
</p:sld>
</file>

<file path=ppt/slides/slide1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099" name="Rectangle 3"/>
          <p:cNvSpPr>
            <a:spLocks noGrp="1" noChangeArrowheads="1"/>
          </p:cNvSpPr>
          <p:nvPr>
            <p:ph idx="1"/>
          </p:nvPr>
        </p:nvSpPr>
        <p:spPr>
          <a:xfrm>
            <a:off x="476672" y="1259632"/>
            <a:ext cx="6172200" cy="7704856"/>
          </a:xfrm>
        </p:spPr>
        <p:txBody>
          <a:bodyPr>
            <a:noAutofit/>
          </a:bodyPr>
          <a:lstStyle/>
          <a:p>
            <a:pPr marL="265176" indent="-265176" fontAlgn="auto">
              <a:lnSpc>
                <a:spcPct val="90000"/>
              </a:lnSpc>
              <a:spcAft>
                <a:spcPts val="0"/>
              </a:spcAft>
              <a:buFont typeface="Wingdings 2"/>
              <a:buChar char=""/>
              <a:defRPr/>
            </a:pPr>
            <a:r>
              <a:rPr lang="en-GB" sz="2400" dirty="0" smtClean="0"/>
              <a:t>The adhesive industry is huge not just for furniture but in everyday living from the shoes we wear to the vehicles we travel in to packaging to the books we read. </a:t>
            </a:r>
          </a:p>
          <a:p>
            <a:pPr marL="265176" indent="-265176" fontAlgn="auto">
              <a:lnSpc>
                <a:spcPct val="90000"/>
              </a:lnSpc>
              <a:spcAft>
                <a:spcPts val="0"/>
              </a:spcAft>
              <a:buNone/>
              <a:defRPr/>
            </a:pPr>
            <a:endParaRPr lang="en-GB" sz="2400" dirty="0" smtClean="0"/>
          </a:p>
          <a:p>
            <a:pPr marL="265176" indent="-265176">
              <a:lnSpc>
                <a:spcPct val="90000"/>
              </a:lnSpc>
              <a:defRPr/>
            </a:pPr>
            <a:r>
              <a:rPr lang="en-GB" sz="2400" dirty="0" smtClean="0">
                <a:solidFill>
                  <a:schemeClr val="accent2"/>
                </a:solidFill>
              </a:rPr>
              <a:t>Urea formaldehyde (U.F.) :</a:t>
            </a:r>
            <a:r>
              <a:rPr lang="en-GB" sz="2400" dirty="0" smtClean="0"/>
              <a:t> Used in manmade boards </a:t>
            </a:r>
            <a:r>
              <a:rPr lang="en-GB" sz="2400" dirty="0" err="1" smtClean="0"/>
              <a:t>eg</a:t>
            </a:r>
            <a:r>
              <a:rPr lang="en-GB" sz="2400" dirty="0" smtClean="0"/>
              <a:t>. M.D.F, chipboard &amp; O.S.B.</a:t>
            </a:r>
          </a:p>
          <a:p>
            <a:pPr marL="265176" indent="-265176">
              <a:lnSpc>
                <a:spcPct val="90000"/>
              </a:lnSpc>
              <a:defRPr/>
            </a:pPr>
            <a:endParaRPr lang="en-GB" sz="1400" dirty="0" smtClean="0"/>
          </a:p>
          <a:p>
            <a:pPr marL="265176" indent="-265176">
              <a:defRPr/>
            </a:pPr>
            <a:r>
              <a:rPr lang="en-GB" sz="2400" dirty="0" smtClean="0">
                <a:solidFill>
                  <a:srgbClr val="002060"/>
                </a:solidFill>
              </a:rPr>
              <a:t>Advantages of Urea Formaldehyde </a:t>
            </a:r>
            <a:r>
              <a:rPr lang="en-GB" sz="2400" dirty="0" smtClean="0"/>
              <a:t>Strong, Water resistant, Setting times can be speeded up with heat, great for pattern veneering, when set it is heat resistant</a:t>
            </a:r>
          </a:p>
          <a:p>
            <a:pPr marL="265176" indent="-265176" fontAlgn="auto">
              <a:spcAft>
                <a:spcPts val="0"/>
              </a:spcAft>
              <a:buFontTx/>
              <a:buNone/>
              <a:defRPr/>
            </a:pPr>
            <a:endParaRPr lang="en-GB" sz="1400" dirty="0" smtClean="0"/>
          </a:p>
          <a:p>
            <a:pPr marL="265176" indent="-265176">
              <a:defRPr/>
            </a:pPr>
            <a:r>
              <a:rPr lang="en-GB" sz="2400" dirty="0" smtClean="0">
                <a:solidFill>
                  <a:srgbClr val="002060"/>
                </a:solidFill>
              </a:rPr>
              <a:t>Disadvantages of Urea Formaldehyde </a:t>
            </a:r>
            <a:r>
              <a:rPr lang="en-GB" sz="2400" dirty="0" smtClean="0"/>
              <a:t>Expensive, has to be weighed and mixed. Can cause allergic reactions i.e. Dermatitis, Short pot life, dulls tool edges, fairly short shelf life.</a:t>
            </a:r>
          </a:p>
        </p:txBody>
      </p:sp>
      <p:sp>
        <p:nvSpPr>
          <p:cNvPr id="4" name="Rectangle 2"/>
          <p:cNvSpPr txBox="1">
            <a:spLocks noChangeArrowheads="1"/>
          </p:cNvSpPr>
          <p:nvPr/>
        </p:nvSpPr>
        <p:spPr>
          <a:xfrm>
            <a:off x="713184" y="323528"/>
            <a:ext cx="6172200" cy="749300"/>
          </a:xfrm>
          <a:prstGeom prst="rect">
            <a:avLst/>
          </a:prstGeom>
        </p:spPr>
        <p:txBody>
          <a:bodyPr anchor="ctr">
            <a:norm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GB" sz="3200" b="0" i="0" u="none" strike="noStrike" kern="1200" cap="none" spc="0" normalizeH="0" baseline="0" noProof="0" dirty="0" smtClean="0">
                <a:ln>
                  <a:noFill/>
                </a:ln>
                <a:solidFill>
                  <a:schemeClr val="accent2"/>
                </a:solidFill>
                <a:effectLst>
                  <a:outerShdw blurRad="50000" dist="30000" dir="5400000" algn="tl" rotWithShape="0">
                    <a:srgbClr val="000000">
                      <a:alpha val="30000"/>
                    </a:srgbClr>
                  </a:outerShdw>
                </a:effectLst>
                <a:uLnTx/>
                <a:uFillTx/>
                <a:latin typeface="+mj-lt"/>
                <a:ea typeface="+mj-ea"/>
                <a:cs typeface="+mj-cs"/>
              </a:rPr>
              <a:t>Mineral Glue</a:t>
            </a:r>
            <a:endParaRPr kumimoji="0" lang="en-GB" sz="3200" b="0" i="0" u="none" strike="noStrike" kern="1200" cap="none" spc="0" normalizeH="0" baseline="0" noProof="0" dirty="0">
              <a:ln>
                <a:noFill/>
              </a:ln>
              <a:solidFill>
                <a:schemeClr val="accent2"/>
              </a:solidFill>
              <a:effectLst>
                <a:outerShdw blurRad="50000" dist="30000" dir="5400000" algn="tl" rotWithShape="0">
                  <a:srgbClr val="000000">
                    <a:alpha val="30000"/>
                  </a:srgbClr>
                </a:outerShdw>
              </a:effectLst>
              <a:uLnTx/>
              <a:uFillTx/>
              <a:latin typeface="+mj-lt"/>
              <a:ea typeface="+mj-ea"/>
              <a:cs typeface="+mj-cs"/>
            </a:endParaRPr>
          </a:p>
        </p:txBody>
      </p:sp>
      <p:sp>
        <p:nvSpPr>
          <p:cNvPr id="5" name="Slide Number Placeholder 4"/>
          <p:cNvSpPr>
            <a:spLocks noGrp="1"/>
          </p:cNvSpPr>
          <p:nvPr>
            <p:ph type="sldNum" sz="quarter" idx="12"/>
          </p:nvPr>
        </p:nvSpPr>
        <p:spPr/>
        <p:txBody>
          <a:bodyPr/>
          <a:lstStyle/>
          <a:p>
            <a:pPr>
              <a:defRPr/>
            </a:pPr>
            <a:fld id="{392E2BCA-32D5-43D8-8229-ECE03C4BE45A}" type="slidenum">
              <a:rPr lang="en-GB" smtClean="0"/>
              <a:pPr>
                <a:defRPr/>
              </a:pPr>
              <a:t>12</a:t>
            </a:fld>
            <a:endParaRPr lang="en-GB"/>
          </a:p>
        </p:txBody>
      </p:sp>
      <p:sp>
        <p:nvSpPr>
          <p:cNvPr id="6" name="Footer Placeholder 5"/>
          <p:cNvSpPr>
            <a:spLocks noGrp="1"/>
          </p:cNvSpPr>
          <p:nvPr>
            <p:ph type="ftr" sz="quarter" idx="11"/>
          </p:nvPr>
        </p:nvSpPr>
        <p:spPr/>
        <p:txBody>
          <a:bodyPr/>
          <a:lstStyle/>
          <a:p>
            <a:pPr>
              <a:defRPr/>
            </a:pPr>
            <a:r>
              <a:rPr lang="en-GB" smtClean="0"/>
              <a:t>J. Byrne  2013</a:t>
            </a:r>
            <a:endParaRPr lang="en-GB"/>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099">
                                            <p:txEl>
                                              <p:pRg st="0" end="0"/>
                                            </p:txEl>
                                          </p:spTgt>
                                        </p:tgtEl>
                                        <p:attrNameLst>
                                          <p:attrName>style.visibility</p:attrName>
                                        </p:attrNameLst>
                                      </p:cBhvr>
                                      <p:to>
                                        <p:strVal val="visible"/>
                                      </p:to>
                                    </p:set>
                                    <p:animEffect transition="in" filter="fade">
                                      <p:cBhvr>
                                        <p:cTn id="7" dur="1000">
                                          <p:stCondLst>
                                            <p:cond delay="0"/>
                                          </p:stCondLst>
                                        </p:cTn>
                                        <p:tgtEl>
                                          <p:spTgt spid="4099">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4099">
                                            <p:txEl>
                                              <p:pRg st="2" end="2"/>
                                            </p:txEl>
                                          </p:spTgt>
                                        </p:tgtEl>
                                        <p:attrNameLst>
                                          <p:attrName>style.visibility</p:attrName>
                                        </p:attrNameLst>
                                      </p:cBhvr>
                                      <p:to>
                                        <p:strVal val="visible"/>
                                      </p:to>
                                    </p:set>
                                    <p:animEffect transition="in" filter="fade">
                                      <p:cBhvr>
                                        <p:cTn id="12" dur="1000">
                                          <p:stCondLst>
                                            <p:cond delay="0"/>
                                          </p:stCondLst>
                                        </p:cTn>
                                        <p:tgtEl>
                                          <p:spTgt spid="4099">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4099">
                                            <p:txEl>
                                              <p:pRg st="4" end="4"/>
                                            </p:txEl>
                                          </p:spTgt>
                                        </p:tgtEl>
                                        <p:attrNameLst>
                                          <p:attrName>style.visibility</p:attrName>
                                        </p:attrNameLst>
                                      </p:cBhvr>
                                      <p:to>
                                        <p:strVal val="visible"/>
                                      </p:to>
                                    </p:set>
                                    <p:animEffect transition="in" filter="fade">
                                      <p:cBhvr>
                                        <p:cTn id="17" dur="1000">
                                          <p:stCondLst>
                                            <p:cond delay="0"/>
                                          </p:stCondLst>
                                        </p:cTn>
                                        <p:tgtEl>
                                          <p:spTgt spid="4099">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4099">
                                            <p:txEl>
                                              <p:pRg st="6" end="6"/>
                                            </p:txEl>
                                          </p:spTgt>
                                        </p:tgtEl>
                                        <p:attrNameLst>
                                          <p:attrName>style.visibility</p:attrName>
                                        </p:attrNameLst>
                                      </p:cBhvr>
                                      <p:to>
                                        <p:strVal val="visible"/>
                                      </p:to>
                                    </p:set>
                                    <p:animEffect transition="in" filter="fade">
                                      <p:cBhvr>
                                        <p:cTn id="22" dur="1000">
                                          <p:stCondLst>
                                            <p:cond delay="0"/>
                                          </p:stCondLst>
                                        </p:cTn>
                                        <p:tgtEl>
                                          <p:spTgt spid="4099">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9" grpId="0" build="p"/>
    </p:bldLst>
  </p:timing>
</p:sld>
</file>

<file path=ppt/slides/slide1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099" name="Rectangle 3"/>
          <p:cNvSpPr>
            <a:spLocks noGrp="1" noChangeArrowheads="1"/>
          </p:cNvSpPr>
          <p:nvPr>
            <p:ph idx="1"/>
          </p:nvPr>
        </p:nvSpPr>
        <p:spPr>
          <a:xfrm>
            <a:off x="404664" y="971600"/>
            <a:ext cx="6172200" cy="8640440"/>
          </a:xfrm>
        </p:spPr>
        <p:txBody>
          <a:bodyPr>
            <a:normAutofit/>
          </a:bodyPr>
          <a:lstStyle/>
          <a:p>
            <a:pPr marL="265176" indent="-265176" fontAlgn="auto">
              <a:lnSpc>
                <a:spcPct val="90000"/>
              </a:lnSpc>
              <a:spcAft>
                <a:spcPts val="0"/>
              </a:spcAft>
              <a:buFont typeface="Wingdings 2"/>
              <a:buChar char=""/>
              <a:defRPr/>
            </a:pPr>
            <a:endParaRPr lang="en-GB" sz="2400" dirty="0"/>
          </a:p>
          <a:p>
            <a:pPr marL="265176" indent="-265176" fontAlgn="auto">
              <a:lnSpc>
                <a:spcPct val="90000"/>
              </a:lnSpc>
              <a:spcAft>
                <a:spcPts val="0"/>
              </a:spcAft>
              <a:buFont typeface="Wingdings 2"/>
              <a:buChar char=""/>
              <a:defRPr/>
            </a:pPr>
            <a:r>
              <a:rPr lang="en-GB" sz="2400" dirty="0">
                <a:solidFill>
                  <a:schemeClr val="accent2"/>
                </a:solidFill>
              </a:rPr>
              <a:t>Phenol formaldehyde :</a:t>
            </a:r>
            <a:r>
              <a:rPr lang="en-GB" sz="2400" dirty="0"/>
              <a:t> Used for making plywood and Laminated plastics</a:t>
            </a:r>
            <a:r>
              <a:rPr lang="en-GB" sz="2400" dirty="0" smtClean="0"/>
              <a:t>.</a:t>
            </a:r>
          </a:p>
          <a:p>
            <a:pPr marL="265176" indent="-265176" fontAlgn="auto">
              <a:lnSpc>
                <a:spcPct val="90000"/>
              </a:lnSpc>
              <a:spcAft>
                <a:spcPts val="0"/>
              </a:spcAft>
              <a:buFont typeface="Wingdings 2"/>
              <a:buChar char=""/>
              <a:defRPr/>
            </a:pPr>
            <a:endParaRPr lang="en-GB" sz="2400" dirty="0"/>
          </a:p>
          <a:p>
            <a:pPr marL="265176" indent="-265176" fontAlgn="auto">
              <a:lnSpc>
                <a:spcPct val="90000"/>
              </a:lnSpc>
              <a:spcAft>
                <a:spcPts val="0"/>
              </a:spcAft>
              <a:buFont typeface="Wingdings 2"/>
              <a:buChar char=""/>
              <a:defRPr/>
            </a:pPr>
            <a:r>
              <a:rPr lang="en-GB" sz="2400" dirty="0">
                <a:solidFill>
                  <a:schemeClr val="accent2"/>
                </a:solidFill>
              </a:rPr>
              <a:t>Resorcinol formaldehyde :</a:t>
            </a:r>
            <a:r>
              <a:rPr lang="en-GB" sz="2400" dirty="0"/>
              <a:t> Glue-lam beams found in leisure centres, shopping centres etc</a:t>
            </a:r>
            <a:r>
              <a:rPr lang="en-GB" sz="2400" dirty="0" smtClean="0"/>
              <a:t>.</a:t>
            </a:r>
          </a:p>
          <a:p>
            <a:pPr marL="265176" indent="-265176" fontAlgn="auto">
              <a:lnSpc>
                <a:spcPct val="90000"/>
              </a:lnSpc>
              <a:spcAft>
                <a:spcPts val="0"/>
              </a:spcAft>
              <a:buNone/>
              <a:defRPr/>
            </a:pPr>
            <a:endParaRPr lang="en-GB" sz="2400" dirty="0" smtClean="0"/>
          </a:p>
          <a:p>
            <a:pPr marL="265176" indent="-265176">
              <a:lnSpc>
                <a:spcPct val="90000"/>
              </a:lnSpc>
              <a:defRPr/>
            </a:pPr>
            <a:r>
              <a:rPr lang="en-GB" sz="2400" dirty="0" smtClean="0">
                <a:solidFill>
                  <a:schemeClr val="accent2"/>
                </a:solidFill>
              </a:rPr>
              <a:t>Epoxy resin :</a:t>
            </a:r>
            <a:r>
              <a:rPr lang="en-GB" sz="2400" dirty="0" smtClean="0"/>
              <a:t> These glues are two creams that have to be mixed together before use. Some brands are sold in a double syringe that expels equal amounts of both creams. Used bonding non porous material metal, glass, plastic &amp; wood.</a:t>
            </a:r>
          </a:p>
          <a:p>
            <a:pPr marL="265176" indent="-265176">
              <a:lnSpc>
                <a:spcPct val="90000"/>
              </a:lnSpc>
              <a:defRPr/>
            </a:pPr>
            <a:endParaRPr lang="en-GB" sz="2400" dirty="0" smtClean="0"/>
          </a:p>
          <a:p>
            <a:pPr marL="265176" indent="-265176">
              <a:lnSpc>
                <a:spcPct val="90000"/>
              </a:lnSpc>
              <a:defRPr/>
            </a:pPr>
            <a:r>
              <a:rPr lang="en-GB" sz="2400" dirty="0" smtClean="0">
                <a:solidFill>
                  <a:schemeClr val="accent2"/>
                </a:solidFill>
              </a:rPr>
              <a:t> Impact / Contact glues (Neoprene):</a:t>
            </a:r>
            <a:r>
              <a:rPr lang="en-GB" sz="2400" dirty="0" smtClean="0"/>
              <a:t> These are either synthetic or natural rubber latex glues in solvents and set by evaporation. Used for laying veneers on shaped rims, laying plastic laminates.</a:t>
            </a:r>
          </a:p>
          <a:p>
            <a:pPr marL="265176" indent="-265176" fontAlgn="auto">
              <a:lnSpc>
                <a:spcPct val="90000"/>
              </a:lnSpc>
              <a:spcAft>
                <a:spcPts val="0"/>
              </a:spcAft>
              <a:buFont typeface="Wingdings 2"/>
              <a:buChar char=""/>
              <a:defRPr/>
            </a:pPr>
            <a:endParaRPr lang="en-GB" sz="2400" dirty="0" smtClean="0"/>
          </a:p>
          <a:p>
            <a:pPr marL="265176" indent="-265176" fontAlgn="auto">
              <a:lnSpc>
                <a:spcPct val="90000"/>
              </a:lnSpc>
              <a:spcAft>
                <a:spcPts val="0"/>
              </a:spcAft>
              <a:buFont typeface="Wingdings 2"/>
              <a:buChar char=""/>
              <a:defRPr/>
            </a:pPr>
            <a:endParaRPr lang="en-GB" sz="2400" dirty="0"/>
          </a:p>
          <a:p>
            <a:pPr marL="265176" indent="-265176" fontAlgn="auto">
              <a:lnSpc>
                <a:spcPct val="90000"/>
              </a:lnSpc>
              <a:spcAft>
                <a:spcPts val="0"/>
              </a:spcAft>
              <a:buFont typeface="Wingdings 2"/>
              <a:buChar char=""/>
              <a:defRPr/>
            </a:pPr>
            <a:endParaRPr lang="en-GB" sz="2400" dirty="0"/>
          </a:p>
        </p:txBody>
      </p:sp>
      <p:sp>
        <p:nvSpPr>
          <p:cNvPr id="3" name="Rectangle 2"/>
          <p:cNvSpPr>
            <a:spLocks noGrp="1" noChangeArrowheads="1"/>
          </p:cNvSpPr>
          <p:nvPr>
            <p:ph type="title"/>
          </p:nvPr>
        </p:nvSpPr>
        <p:spPr>
          <a:xfrm>
            <a:off x="692696" y="366713"/>
            <a:ext cx="6172200" cy="749300"/>
          </a:xfrm>
        </p:spPr>
        <p:txBody>
          <a:bodyPr/>
          <a:lstStyle/>
          <a:p>
            <a:pPr fontAlgn="auto">
              <a:spcAft>
                <a:spcPts val="0"/>
              </a:spcAft>
              <a:defRPr/>
            </a:pPr>
            <a:r>
              <a:rPr lang="en-GB" sz="3200" dirty="0" smtClean="0">
                <a:solidFill>
                  <a:schemeClr val="accent2"/>
                </a:solidFill>
              </a:rPr>
              <a:t>Mineral Glue</a:t>
            </a:r>
            <a:endParaRPr lang="en-GB" sz="3200" dirty="0">
              <a:solidFill>
                <a:schemeClr val="accent2"/>
              </a:solidFill>
            </a:endParaRPr>
          </a:p>
        </p:txBody>
      </p:sp>
      <p:sp>
        <p:nvSpPr>
          <p:cNvPr id="4" name="Slide Number Placeholder 3"/>
          <p:cNvSpPr>
            <a:spLocks noGrp="1"/>
          </p:cNvSpPr>
          <p:nvPr>
            <p:ph type="sldNum" sz="quarter" idx="12"/>
          </p:nvPr>
        </p:nvSpPr>
        <p:spPr/>
        <p:txBody>
          <a:bodyPr/>
          <a:lstStyle/>
          <a:p>
            <a:pPr>
              <a:defRPr/>
            </a:pPr>
            <a:fld id="{392E2BCA-32D5-43D8-8229-ECE03C4BE45A}" type="slidenum">
              <a:rPr lang="en-GB" smtClean="0"/>
              <a:pPr>
                <a:defRPr/>
              </a:pPr>
              <a:t>13</a:t>
            </a:fld>
            <a:endParaRPr lang="en-GB"/>
          </a:p>
        </p:txBody>
      </p:sp>
      <p:sp>
        <p:nvSpPr>
          <p:cNvPr id="5" name="Footer Placeholder 4"/>
          <p:cNvSpPr>
            <a:spLocks noGrp="1"/>
          </p:cNvSpPr>
          <p:nvPr>
            <p:ph type="ftr" sz="quarter" idx="11"/>
          </p:nvPr>
        </p:nvSpPr>
        <p:spPr/>
        <p:txBody>
          <a:bodyPr/>
          <a:lstStyle/>
          <a:p>
            <a:pPr>
              <a:defRPr/>
            </a:pPr>
            <a:r>
              <a:rPr lang="en-GB" smtClean="0"/>
              <a:t>J. Byrne  2013</a:t>
            </a:r>
            <a:endParaRPr lang="en-GB"/>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0" fill="hold" grpId="0" nodeType="with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p:cTn id="7" dur="500" fill="hold"/>
                                        <p:tgtEl>
                                          <p:spTgt spid="3"/>
                                        </p:tgtEl>
                                        <p:attrNameLst>
                                          <p:attrName>ppt_w</p:attrName>
                                        </p:attrNameLst>
                                      </p:cBhvr>
                                      <p:tavLst>
                                        <p:tav tm="0">
                                          <p:val>
                                            <p:fltVal val="0"/>
                                          </p:val>
                                        </p:tav>
                                        <p:tav tm="100000">
                                          <p:val>
                                            <p:strVal val="#ppt_w"/>
                                          </p:val>
                                        </p:tav>
                                      </p:tavLst>
                                    </p:anim>
                                    <p:anim calcmode="lin" valueType="num">
                                      <p:cBhvr>
                                        <p:cTn id="8" dur="500" fill="hold"/>
                                        <p:tgtEl>
                                          <p:spTgt spid="3"/>
                                        </p:tgtEl>
                                        <p:attrNameLst>
                                          <p:attrName>ppt_h</p:attrName>
                                        </p:attrNameLst>
                                      </p:cBhvr>
                                      <p:tavLst>
                                        <p:tav tm="0">
                                          <p:val>
                                            <p:fltVal val="0"/>
                                          </p:val>
                                        </p:tav>
                                        <p:tav tm="100000">
                                          <p:val>
                                            <p:strVal val="#ppt_h"/>
                                          </p:val>
                                        </p:tav>
                                      </p:tavLst>
                                    </p:anim>
                                    <p:animEffect transition="in" filter="fade">
                                      <p:cBhvr>
                                        <p:cTn id="9" dur="500"/>
                                        <p:tgtEl>
                                          <p:spTgt spid="3"/>
                                        </p:tgtEl>
                                      </p:cBhvr>
                                    </p:animEffect>
                                  </p:childTnLst>
                                </p:cTn>
                              </p:par>
                            </p:childTnLst>
                          </p:cTn>
                        </p:par>
                      </p:childTnLst>
                    </p:cTn>
                  </p:par>
                  <p:par>
                    <p:cTn id="10" fill="hold">
                      <p:stCondLst>
                        <p:cond delay="indefinite"/>
                      </p:stCondLst>
                      <p:childTnLst>
                        <p:par>
                          <p:cTn id="11" fill="hold">
                            <p:stCondLst>
                              <p:cond delay="0"/>
                            </p:stCondLst>
                            <p:childTnLst>
                              <p:par>
                                <p:cTn id="12" presetID="10" presetClass="entr" presetSubtype="0" fill="hold" grpId="0" nodeType="clickEffect">
                                  <p:stCondLst>
                                    <p:cond delay="0"/>
                                  </p:stCondLst>
                                  <p:childTnLst>
                                    <p:set>
                                      <p:cBhvr>
                                        <p:cTn id="13" dur="1" fill="hold">
                                          <p:stCondLst>
                                            <p:cond delay="0"/>
                                          </p:stCondLst>
                                        </p:cTn>
                                        <p:tgtEl>
                                          <p:spTgt spid="4099">
                                            <p:txEl>
                                              <p:pRg st="1" end="1"/>
                                            </p:txEl>
                                          </p:spTgt>
                                        </p:tgtEl>
                                        <p:attrNameLst>
                                          <p:attrName>style.visibility</p:attrName>
                                        </p:attrNameLst>
                                      </p:cBhvr>
                                      <p:to>
                                        <p:strVal val="visible"/>
                                      </p:to>
                                    </p:set>
                                    <p:animEffect transition="in" filter="fade">
                                      <p:cBhvr>
                                        <p:cTn id="14" dur="1000">
                                          <p:stCondLst>
                                            <p:cond delay="0"/>
                                          </p:stCondLst>
                                        </p:cTn>
                                        <p:tgtEl>
                                          <p:spTgt spid="4099">
                                            <p:txEl>
                                              <p:pRg st="1" end="1"/>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10" presetClass="entr" presetSubtype="0" fill="hold" grpId="0" nodeType="clickEffect">
                                  <p:stCondLst>
                                    <p:cond delay="0"/>
                                  </p:stCondLst>
                                  <p:childTnLst>
                                    <p:set>
                                      <p:cBhvr>
                                        <p:cTn id="18" dur="1" fill="hold">
                                          <p:stCondLst>
                                            <p:cond delay="0"/>
                                          </p:stCondLst>
                                        </p:cTn>
                                        <p:tgtEl>
                                          <p:spTgt spid="4099">
                                            <p:txEl>
                                              <p:pRg st="3" end="3"/>
                                            </p:txEl>
                                          </p:spTgt>
                                        </p:tgtEl>
                                        <p:attrNameLst>
                                          <p:attrName>style.visibility</p:attrName>
                                        </p:attrNameLst>
                                      </p:cBhvr>
                                      <p:to>
                                        <p:strVal val="visible"/>
                                      </p:to>
                                    </p:set>
                                    <p:animEffect transition="in" filter="fade">
                                      <p:cBhvr>
                                        <p:cTn id="19" dur="1000">
                                          <p:stCondLst>
                                            <p:cond delay="0"/>
                                          </p:stCondLst>
                                        </p:cTn>
                                        <p:tgtEl>
                                          <p:spTgt spid="4099">
                                            <p:txEl>
                                              <p:pRg st="3" end="3"/>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10" presetClass="entr" presetSubtype="0" fill="hold" grpId="0" nodeType="clickEffect">
                                  <p:stCondLst>
                                    <p:cond delay="0"/>
                                  </p:stCondLst>
                                  <p:childTnLst>
                                    <p:set>
                                      <p:cBhvr>
                                        <p:cTn id="23" dur="1" fill="hold">
                                          <p:stCondLst>
                                            <p:cond delay="0"/>
                                          </p:stCondLst>
                                        </p:cTn>
                                        <p:tgtEl>
                                          <p:spTgt spid="4099">
                                            <p:txEl>
                                              <p:pRg st="5" end="5"/>
                                            </p:txEl>
                                          </p:spTgt>
                                        </p:tgtEl>
                                        <p:attrNameLst>
                                          <p:attrName>style.visibility</p:attrName>
                                        </p:attrNameLst>
                                      </p:cBhvr>
                                      <p:to>
                                        <p:strVal val="visible"/>
                                      </p:to>
                                    </p:set>
                                    <p:animEffect transition="in" filter="fade">
                                      <p:cBhvr>
                                        <p:cTn id="24" dur="1000">
                                          <p:stCondLst>
                                            <p:cond delay="0"/>
                                          </p:stCondLst>
                                        </p:cTn>
                                        <p:tgtEl>
                                          <p:spTgt spid="4099">
                                            <p:txEl>
                                              <p:pRg st="5" end="5"/>
                                            </p:txEl>
                                          </p:spTgt>
                                        </p:tgtEl>
                                      </p:cBhvr>
                                    </p:animEffect>
                                  </p:childTnLst>
                                </p:cTn>
                              </p:par>
                            </p:childTnLst>
                          </p:cTn>
                        </p:par>
                      </p:childTnLst>
                    </p:cTn>
                  </p:par>
                  <p:par>
                    <p:cTn id="25" fill="hold">
                      <p:stCondLst>
                        <p:cond delay="indefinite"/>
                      </p:stCondLst>
                      <p:childTnLst>
                        <p:par>
                          <p:cTn id="26" fill="hold">
                            <p:stCondLst>
                              <p:cond delay="0"/>
                            </p:stCondLst>
                            <p:childTnLst>
                              <p:par>
                                <p:cTn id="27" presetID="10" presetClass="entr" presetSubtype="0" fill="hold" grpId="0" nodeType="clickEffect">
                                  <p:stCondLst>
                                    <p:cond delay="0"/>
                                  </p:stCondLst>
                                  <p:childTnLst>
                                    <p:set>
                                      <p:cBhvr>
                                        <p:cTn id="28" dur="1" fill="hold">
                                          <p:stCondLst>
                                            <p:cond delay="0"/>
                                          </p:stCondLst>
                                        </p:cTn>
                                        <p:tgtEl>
                                          <p:spTgt spid="4099">
                                            <p:txEl>
                                              <p:pRg st="7" end="7"/>
                                            </p:txEl>
                                          </p:spTgt>
                                        </p:tgtEl>
                                        <p:attrNameLst>
                                          <p:attrName>style.visibility</p:attrName>
                                        </p:attrNameLst>
                                      </p:cBhvr>
                                      <p:to>
                                        <p:strVal val="visible"/>
                                      </p:to>
                                    </p:set>
                                    <p:animEffect transition="in" filter="fade">
                                      <p:cBhvr>
                                        <p:cTn id="29" dur="1000">
                                          <p:stCondLst>
                                            <p:cond delay="0"/>
                                          </p:stCondLst>
                                        </p:cTn>
                                        <p:tgtEl>
                                          <p:spTgt spid="4099">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9" grpId="0" build="p"/>
      <p:bldP spid="3" grpId="0"/>
    </p:bldLst>
  </p:timing>
</p:sld>
</file>

<file path=ppt/slides/slide1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3314" name="Rectangle 3"/>
          <p:cNvSpPr>
            <a:spLocks noGrp="1" noChangeArrowheads="1"/>
          </p:cNvSpPr>
          <p:nvPr>
            <p:ph idx="1"/>
          </p:nvPr>
        </p:nvSpPr>
        <p:spPr>
          <a:xfrm>
            <a:off x="342900" y="468313"/>
            <a:ext cx="6172200" cy="7699375"/>
          </a:xfrm>
        </p:spPr>
        <p:txBody>
          <a:bodyPr>
            <a:normAutofit lnSpcReduction="10000"/>
          </a:bodyPr>
          <a:lstStyle/>
          <a:p>
            <a:pPr>
              <a:lnSpc>
                <a:spcPct val="90000"/>
              </a:lnSpc>
              <a:buFontTx/>
              <a:buNone/>
            </a:pPr>
            <a:r>
              <a:rPr lang="en-GB" sz="2800" dirty="0" smtClean="0">
                <a:solidFill>
                  <a:schemeClr val="accent2"/>
                </a:solidFill>
              </a:rPr>
              <a:t>   Laying plastic laminate on chipboard.</a:t>
            </a:r>
          </a:p>
          <a:p>
            <a:pPr>
              <a:lnSpc>
                <a:spcPct val="90000"/>
              </a:lnSpc>
            </a:pPr>
            <a:endParaRPr lang="en-GB" sz="2400" dirty="0" smtClean="0"/>
          </a:p>
          <a:p>
            <a:pPr>
              <a:lnSpc>
                <a:spcPct val="90000"/>
              </a:lnSpc>
            </a:pPr>
            <a:r>
              <a:rPr lang="en-GB" sz="2400" dirty="0" smtClean="0"/>
              <a:t>Apply contact adhesive to the chipboard allow 10mins until its tacky.</a:t>
            </a:r>
          </a:p>
          <a:p>
            <a:pPr>
              <a:lnSpc>
                <a:spcPct val="90000"/>
              </a:lnSpc>
            </a:pPr>
            <a:r>
              <a:rPr lang="en-GB" sz="2400" dirty="0" smtClean="0"/>
              <a:t>Apply contact adhesive to the laminate and to the chipboard and leave until both become tacky</a:t>
            </a:r>
            <a:r>
              <a:rPr lang="en-GB" sz="2400" b="1" dirty="0" smtClean="0"/>
              <a:t> </a:t>
            </a:r>
          </a:p>
          <a:p>
            <a:pPr>
              <a:lnSpc>
                <a:spcPct val="90000"/>
              </a:lnSpc>
            </a:pPr>
            <a:r>
              <a:rPr lang="en-GB" sz="2400" dirty="0" smtClean="0"/>
              <a:t>Position laminate on chipboard then press firmly expelling all air. </a:t>
            </a:r>
          </a:p>
          <a:p>
            <a:pPr>
              <a:lnSpc>
                <a:spcPct val="90000"/>
              </a:lnSpc>
            </a:pPr>
            <a:r>
              <a:rPr lang="en-GB" sz="2400" dirty="0" smtClean="0"/>
              <a:t>Leave until set then trim.</a:t>
            </a:r>
          </a:p>
          <a:p>
            <a:pPr>
              <a:lnSpc>
                <a:spcPct val="90000"/>
              </a:lnSpc>
            </a:pPr>
            <a:endParaRPr lang="en-GB" sz="2400" dirty="0" smtClean="0"/>
          </a:p>
          <a:p>
            <a:pPr>
              <a:lnSpc>
                <a:spcPct val="90000"/>
              </a:lnSpc>
              <a:buFontTx/>
              <a:buNone/>
            </a:pPr>
            <a:r>
              <a:rPr lang="en-GB" sz="2400" dirty="0" smtClean="0">
                <a:solidFill>
                  <a:schemeClr val="accent2"/>
                </a:solidFill>
              </a:rPr>
              <a:t>                  Health &amp; Safety </a:t>
            </a:r>
          </a:p>
          <a:p>
            <a:pPr>
              <a:lnSpc>
                <a:spcPct val="90000"/>
              </a:lnSpc>
              <a:buFontTx/>
              <a:buNone/>
            </a:pPr>
            <a:endParaRPr lang="en-GB" sz="2400" dirty="0" smtClean="0">
              <a:solidFill>
                <a:schemeClr val="accent2"/>
              </a:solidFill>
            </a:endParaRPr>
          </a:p>
          <a:p>
            <a:pPr>
              <a:lnSpc>
                <a:spcPct val="90000"/>
              </a:lnSpc>
            </a:pPr>
            <a:r>
              <a:rPr lang="en-GB" sz="2400" dirty="0" smtClean="0"/>
              <a:t>This adhesive is highly flammable so safety precautions are needed when using i.e. no naked flame, good ventilation.</a:t>
            </a:r>
          </a:p>
          <a:p>
            <a:pPr>
              <a:lnSpc>
                <a:spcPct val="90000"/>
              </a:lnSpc>
            </a:pPr>
            <a:r>
              <a:rPr lang="en-GB" sz="2400" dirty="0" smtClean="0"/>
              <a:t>Fumes can cause burning to eyes and respiratory system so a mask and goggles should be worn for prolonged use.</a:t>
            </a:r>
          </a:p>
        </p:txBody>
      </p:sp>
      <p:sp>
        <p:nvSpPr>
          <p:cNvPr id="3" name="Slide Number Placeholder 2"/>
          <p:cNvSpPr>
            <a:spLocks noGrp="1"/>
          </p:cNvSpPr>
          <p:nvPr>
            <p:ph type="sldNum" sz="quarter" idx="12"/>
          </p:nvPr>
        </p:nvSpPr>
        <p:spPr/>
        <p:txBody>
          <a:bodyPr/>
          <a:lstStyle/>
          <a:p>
            <a:pPr>
              <a:defRPr/>
            </a:pPr>
            <a:fld id="{392E2BCA-32D5-43D8-8229-ECE03C4BE45A}" type="slidenum">
              <a:rPr lang="en-GB" smtClean="0"/>
              <a:pPr>
                <a:defRPr/>
              </a:pPr>
              <a:t>14</a:t>
            </a:fld>
            <a:endParaRPr lang="en-GB"/>
          </a:p>
        </p:txBody>
      </p:sp>
      <p:sp>
        <p:nvSpPr>
          <p:cNvPr id="4" name="Footer Placeholder 3"/>
          <p:cNvSpPr>
            <a:spLocks noGrp="1"/>
          </p:cNvSpPr>
          <p:nvPr>
            <p:ph type="ftr" sz="quarter" idx="11"/>
          </p:nvPr>
        </p:nvSpPr>
        <p:spPr/>
        <p:txBody>
          <a:bodyPr/>
          <a:lstStyle/>
          <a:p>
            <a:pPr>
              <a:defRPr/>
            </a:pPr>
            <a:r>
              <a:rPr lang="en-GB" smtClean="0"/>
              <a:t>J. Byrne  2013</a:t>
            </a:r>
            <a:endParaRPr lang="en-GB"/>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3314">
                                            <p:txEl>
                                              <p:pRg st="0" end="0"/>
                                            </p:txEl>
                                          </p:spTgt>
                                        </p:tgtEl>
                                        <p:attrNameLst>
                                          <p:attrName>style.visibility</p:attrName>
                                        </p:attrNameLst>
                                      </p:cBhvr>
                                      <p:to>
                                        <p:strVal val="visible"/>
                                      </p:to>
                                    </p:set>
                                    <p:animEffect transition="in" filter="fade">
                                      <p:cBhvr>
                                        <p:cTn id="7" dur="1000">
                                          <p:stCondLst>
                                            <p:cond delay="0"/>
                                          </p:stCondLst>
                                        </p:cTn>
                                        <p:tgtEl>
                                          <p:spTgt spid="1331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3314">
                                            <p:txEl>
                                              <p:pRg st="2" end="2"/>
                                            </p:txEl>
                                          </p:spTgt>
                                        </p:tgtEl>
                                        <p:attrNameLst>
                                          <p:attrName>style.visibility</p:attrName>
                                        </p:attrNameLst>
                                      </p:cBhvr>
                                      <p:to>
                                        <p:strVal val="visible"/>
                                      </p:to>
                                    </p:set>
                                    <p:animEffect transition="in" filter="fade">
                                      <p:cBhvr>
                                        <p:cTn id="12" dur="1000">
                                          <p:stCondLst>
                                            <p:cond delay="0"/>
                                          </p:stCondLst>
                                        </p:cTn>
                                        <p:tgtEl>
                                          <p:spTgt spid="13314">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3314">
                                            <p:txEl>
                                              <p:pRg st="3" end="3"/>
                                            </p:txEl>
                                          </p:spTgt>
                                        </p:tgtEl>
                                        <p:attrNameLst>
                                          <p:attrName>style.visibility</p:attrName>
                                        </p:attrNameLst>
                                      </p:cBhvr>
                                      <p:to>
                                        <p:strVal val="visible"/>
                                      </p:to>
                                    </p:set>
                                    <p:animEffect transition="in" filter="fade">
                                      <p:cBhvr>
                                        <p:cTn id="17" dur="1000">
                                          <p:stCondLst>
                                            <p:cond delay="0"/>
                                          </p:stCondLst>
                                        </p:cTn>
                                        <p:tgtEl>
                                          <p:spTgt spid="13314">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13314">
                                            <p:txEl>
                                              <p:pRg st="4" end="4"/>
                                            </p:txEl>
                                          </p:spTgt>
                                        </p:tgtEl>
                                        <p:attrNameLst>
                                          <p:attrName>style.visibility</p:attrName>
                                        </p:attrNameLst>
                                      </p:cBhvr>
                                      <p:to>
                                        <p:strVal val="visible"/>
                                      </p:to>
                                    </p:set>
                                    <p:animEffect transition="in" filter="fade">
                                      <p:cBhvr>
                                        <p:cTn id="22" dur="1000">
                                          <p:stCondLst>
                                            <p:cond delay="0"/>
                                          </p:stCondLst>
                                        </p:cTn>
                                        <p:tgtEl>
                                          <p:spTgt spid="13314">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13314">
                                            <p:txEl>
                                              <p:pRg st="5" end="5"/>
                                            </p:txEl>
                                          </p:spTgt>
                                        </p:tgtEl>
                                        <p:attrNameLst>
                                          <p:attrName>style.visibility</p:attrName>
                                        </p:attrNameLst>
                                      </p:cBhvr>
                                      <p:to>
                                        <p:strVal val="visible"/>
                                      </p:to>
                                    </p:set>
                                    <p:animEffect transition="in" filter="fade">
                                      <p:cBhvr>
                                        <p:cTn id="27" dur="1000">
                                          <p:stCondLst>
                                            <p:cond delay="0"/>
                                          </p:stCondLst>
                                        </p:cTn>
                                        <p:tgtEl>
                                          <p:spTgt spid="13314">
                                            <p:txEl>
                                              <p:pRg st="5" end="5"/>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13314">
                                            <p:txEl>
                                              <p:pRg st="7" end="7"/>
                                            </p:txEl>
                                          </p:spTgt>
                                        </p:tgtEl>
                                        <p:attrNameLst>
                                          <p:attrName>style.visibility</p:attrName>
                                        </p:attrNameLst>
                                      </p:cBhvr>
                                      <p:to>
                                        <p:strVal val="visible"/>
                                      </p:to>
                                    </p:set>
                                    <p:animEffect transition="in" filter="fade">
                                      <p:cBhvr>
                                        <p:cTn id="32" dur="1000">
                                          <p:stCondLst>
                                            <p:cond delay="0"/>
                                          </p:stCondLst>
                                        </p:cTn>
                                        <p:tgtEl>
                                          <p:spTgt spid="13314">
                                            <p:txEl>
                                              <p:pRg st="7" end="7"/>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13314">
                                            <p:txEl>
                                              <p:pRg st="9" end="9"/>
                                            </p:txEl>
                                          </p:spTgt>
                                        </p:tgtEl>
                                        <p:attrNameLst>
                                          <p:attrName>style.visibility</p:attrName>
                                        </p:attrNameLst>
                                      </p:cBhvr>
                                      <p:to>
                                        <p:strVal val="visible"/>
                                      </p:to>
                                    </p:set>
                                    <p:animEffect transition="in" filter="fade">
                                      <p:cBhvr>
                                        <p:cTn id="37" dur="1000">
                                          <p:stCondLst>
                                            <p:cond delay="0"/>
                                          </p:stCondLst>
                                        </p:cTn>
                                        <p:tgtEl>
                                          <p:spTgt spid="13314">
                                            <p:txEl>
                                              <p:pRg st="9" end="9"/>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13314">
                                            <p:txEl>
                                              <p:pRg st="10" end="10"/>
                                            </p:txEl>
                                          </p:spTgt>
                                        </p:tgtEl>
                                        <p:attrNameLst>
                                          <p:attrName>style.visibility</p:attrName>
                                        </p:attrNameLst>
                                      </p:cBhvr>
                                      <p:to>
                                        <p:strVal val="visible"/>
                                      </p:to>
                                    </p:set>
                                    <p:animEffect transition="in" filter="fade">
                                      <p:cBhvr>
                                        <p:cTn id="42" dur="1000">
                                          <p:stCondLst>
                                            <p:cond delay="0"/>
                                          </p:stCondLst>
                                        </p:cTn>
                                        <p:tgtEl>
                                          <p:spTgt spid="13314">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4" grpId="0" build="p"/>
    </p:bldLst>
  </p:timing>
</p:sld>
</file>

<file path=ppt/slides/slide1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099" name="Rectangle 3"/>
          <p:cNvSpPr>
            <a:spLocks noGrp="1" noChangeArrowheads="1"/>
          </p:cNvSpPr>
          <p:nvPr>
            <p:ph idx="1"/>
          </p:nvPr>
        </p:nvSpPr>
        <p:spPr>
          <a:xfrm>
            <a:off x="404664" y="971600"/>
            <a:ext cx="6172200" cy="8640440"/>
          </a:xfrm>
        </p:spPr>
        <p:txBody>
          <a:bodyPr>
            <a:normAutofit/>
          </a:bodyPr>
          <a:lstStyle/>
          <a:p>
            <a:pPr marL="265176" indent="-265176" fontAlgn="auto">
              <a:lnSpc>
                <a:spcPct val="90000"/>
              </a:lnSpc>
              <a:spcAft>
                <a:spcPts val="0"/>
              </a:spcAft>
              <a:buFont typeface="Wingdings 2"/>
              <a:buChar char=""/>
              <a:defRPr/>
            </a:pPr>
            <a:endParaRPr lang="en-GB" sz="2400" dirty="0"/>
          </a:p>
          <a:p>
            <a:pPr marL="265176" indent="-265176" fontAlgn="auto">
              <a:lnSpc>
                <a:spcPct val="90000"/>
              </a:lnSpc>
              <a:spcAft>
                <a:spcPts val="0"/>
              </a:spcAft>
              <a:buFont typeface="Wingdings 2"/>
              <a:buChar char=""/>
              <a:defRPr/>
            </a:pPr>
            <a:r>
              <a:rPr lang="en-GB" sz="2400" dirty="0" smtClean="0"/>
              <a:t>Available </a:t>
            </a:r>
            <a:r>
              <a:rPr lang="en-GB" sz="2400" dirty="0"/>
              <a:t>interior and exterior grade for all types wooden </a:t>
            </a:r>
            <a:r>
              <a:rPr lang="en-GB" sz="2400" dirty="0" smtClean="0"/>
              <a:t>joints.</a:t>
            </a:r>
          </a:p>
          <a:p>
            <a:pPr marL="265176" indent="-265176" fontAlgn="auto">
              <a:lnSpc>
                <a:spcPct val="90000"/>
              </a:lnSpc>
              <a:spcAft>
                <a:spcPts val="0"/>
              </a:spcAft>
              <a:buFont typeface="Wingdings 2"/>
              <a:buChar char=""/>
              <a:defRPr/>
            </a:pPr>
            <a:endParaRPr lang="en-GB" sz="2400" dirty="0" smtClean="0"/>
          </a:p>
          <a:p>
            <a:pPr>
              <a:lnSpc>
                <a:spcPct val="80000"/>
              </a:lnSpc>
            </a:pPr>
            <a:r>
              <a:rPr lang="en-GB" sz="2400" dirty="0" smtClean="0">
                <a:solidFill>
                  <a:srgbClr val="002060"/>
                </a:solidFill>
              </a:rPr>
              <a:t>Advantages of P.V.A. Glue  	      </a:t>
            </a:r>
            <a:r>
              <a:rPr lang="en-GB" sz="2400" dirty="0" smtClean="0"/>
              <a:t>Strong.				            Use straight from bottle. 	    Exterior grade is water resistant. 	   In veneering setting times can be speeded up with heat. </a:t>
            </a:r>
          </a:p>
          <a:p>
            <a:pPr>
              <a:lnSpc>
                <a:spcPct val="80000"/>
              </a:lnSpc>
              <a:buFontTx/>
              <a:buNone/>
            </a:pPr>
            <a:endParaRPr lang="en-GB" sz="2400" dirty="0" smtClean="0"/>
          </a:p>
          <a:p>
            <a:pPr>
              <a:lnSpc>
                <a:spcPct val="80000"/>
              </a:lnSpc>
            </a:pPr>
            <a:r>
              <a:rPr lang="en-GB" sz="2400" dirty="0" smtClean="0">
                <a:solidFill>
                  <a:srgbClr val="002060"/>
                </a:solidFill>
              </a:rPr>
              <a:t>Disadvantages of P.V.A. Glue </a:t>
            </a:r>
            <a:r>
              <a:rPr lang="en-GB" sz="2400" dirty="0" smtClean="0">
                <a:solidFill>
                  <a:srgbClr val="FF3300"/>
                </a:solidFill>
              </a:rPr>
              <a:t>	        </a:t>
            </a:r>
            <a:r>
              <a:rPr lang="en-GB" sz="2400" dirty="0" smtClean="0"/>
              <a:t>Some grades take up to 1hr to set.        If not cleaned off properly orange staining can occur when polishing. Reacts with metal and tannic acid in certain timbers to give blue staining.</a:t>
            </a:r>
          </a:p>
        </p:txBody>
      </p:sp>
      <p:sp>
        <p:nvSpPr>
          <p:cNvPr id="3" name="Rectangle 2"/>
          <p:cNvSpPr>
            <a:spLocks noGrp="1" noChangeArrowheads="1"/>
          </p:cNvSpPr>
          <p:nvPr>
            <p:ph type="title"/>
          </p:nvPr>
        </p:nvSpPr>
        <p:spPr>
          <a:xfrm>
            <a:off x="342900" y="366713"/>
            <a:ext cx="6172200" cy="749300"/>
          </a:xfrm>
        </p:spPr>
        <p:txBody>
          <a:bodyPr/>
          <a:lstStyle/>
          <a:p>
            <a:pPr fontAlgn="auto">
              <a:spcAft>
                <a:spcPts val="0"/>
              </a:spcAft>
              <a:defRPr/>
            </a:pPr>
            <a:r>
              <a:rPr lang="en-GB" sz="3200" dirty="0" smtClean="0">
                <a:solidFill>
                  <a:schemeClr val="accent2"/>
                </a:solidFill>
              </a:rPr>
              <a:t>   Polyvinyl acetate (P.V.A.) :</a:t>
            </a:r>
            <a:endParaRPr lang="en-GB" sz="3200" dirty="0">
              <a:solidFill>
                <a:schemeClr val="accent2"/>
              </a:solidFill>
            </a:endParaRPr>
          </a:p>
        </p:txBody>
      </p:sp>
      <p:sp>
        <p:nvSpPr>
          <p:cNvPr id="4" name="Slide Number Placeholder 3"/>
          <p:cNvSpPr>
            <a:spLocks noGrp="1"/>
          </p:cNvSpPr>
          <p:nvPr>
            <p:ph type="sldNum" sz="quarter" idx="12"/>
          </p:nvPr>
        </p:nvSpPr>
        <p:spPr/>
        <p:txBody>
          <a:bodyPr/>
          <a:lstStyle/>
          <a:p>
            <a:pPr>
              <a:defRPr/>
            </a:pPr>
            <a:fld id="{392E2BCA-32D5-43D8-8229-ECE03C4BE45A}" type="slidenum">
              <a:rPr lang="en-GB" smtClean="0"/>
              <a:pPr>
                <a:defRPr/>
              </a:pPr>
              <a:t>15</a:t>
            </a:fld>
            <a:endParaRPr lang="en-GB"/>
          </a:p>
        </p:txBody>
      </p:sp>
      <p:sp>
        <p:nvSpPr>
          <p:cNvPr id="5" name="Footer Placeholder 4"/>
          <p:cNvSpPr>
            <a:spLocks noGrp="1"/>
          </p:cNvSpPr>
          <p:nvPr>
            <p:ph type="ftr" sz="quarter" idx="11"/>
          </p:nvPr>
        </p:nvSpPr>
        <p:spPr/>
        <p:txBody>
          <a:bodyPr/>
          <a:lstStyle/>
          <a:p>
            <a:pPr>
              <a:defRPr/>
            </a:pPr>
            <a:r>
              <a:rPr lang="en-GB" smtClean="0"/>
              <a:t>J. Byrne  2013</a:t>
            </a:r>
            <a:endParaRPr lang="en-GB"/>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0" fill="hold" grpId="0" nodeType="with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p:cTn id="7" dur="500" fill="hold"/>
                                        <p:tgtEl>
                                          <p:spTgt spid="3"/>
                                        </p:tgtEl>
                                        <p:attrNameLst>
                                          <p:attrName>ppt_w</p:attrName>
                                        </p:attrNameLst>
                                      </p:cBhvr>
                                      <p:tavLst>
                                        <p:tav tm="0">
                                          <p:val>
                                            <p:fltVal val="0"/>
                                          </p:val>
                                        </p:tav>
                                        <p:tav tm="100000">
                                          <p:val>
                                            <p:strVal val="#ppt_w"/>
                                          </p:val>
                                        </p:tav>
                                      </p:tavLst>
                                    </p:anim>
                                    <p:anim calcmode="lin" valueType="num">
                                      <p:cBhvr>
                                        <p:cTn id="8" dur="500" fill="hold"/>
                                        <p:tgtEl>
                                          <p:spTgt spid="3"/>
                                        </p:tgtEl>
                                        <p:attrNameLst>
                                          <p:attrName>ppt_h</p:attrName>
                                        </p:attrNameLst>
                                      </p:cBhvr>
                                      <p:tavLst>
                                        <p:tav tm="0">
                                          <p:val>
                                            <p:fltVal val="0"/>
                                          </p:val>
                                        </p:tav>
                                        <p:tav tm="100000">
                                          <p:val>
                                            <p:strVal val="#ppt_h"/>
                                          </p:val>
                                        </p:tav>
                                      </p:tavLst>
                                    </p:anim>
                                    <p:animEffect transition="in" filter="fade">
                                      <p:cBhvr>
                                        <p:cTn id="9" dur="500"/>
                                        <p:tgtEl>
                                          <p:spTgt spid="3"/>
                                        </p:tgtEl>
                                      </p:cBhvr>
                                    </p:animEffect>
                                  </p:childTnLst>
                                </p:cTn>
                              </p:par>
                            </p:childTnLst>
                          </p:cTn>
                        </p:par>
                      </p:childTnLst>
                    </p:cTn>
                  </p:par>
                  <p:par>
                    <p:cTn id="10" fill="hold">
                      <p:stCondLst>
                        <p:cond delay="indefinite"/>
                      </p:stCondLst>
                      <p:childTnLst>
                        <p:par>
                          <p:cTn id="11" fill="hold">
                            <p:stCondLst>
                              <p:cond delay="0"/>
                            </p:stCondLst>
                            <p:childTnLst>
                              <p:par>
                                <p:cTn id="12" presetID="10" presetClass="entr" presetSubtype="0" fill="hold" grpId="0" nodeType="clickEffect">
                                  <p:stCondLst>
                                    <p:cond delay="0"/>
                                  </p:stCondLst>
                                  <p:childTnLst>
                                    <p:set>
                                      <p:cBhvr>
                                        <p:cTn id="13" dur="1" fill="hold">
                                          <p:stCondLst>
                                            <p:cond delay="0"/>
                                          </p:stCondLst>
                                        </p:cTn>
                                        <p:tgtEl>
                                          <p:spTgt spid="4099">
                                            <p:txEl>
                                              <p:pRg st="1" end="1"/>
                                            </p:txEl>
                                          </p:spTgt>
                                        </p:tgtEl>
                                        <p:attrNameLst>
                                          <p:attrName>style.visibility</p:attrName>
                                        </p:attrNameLst>
                                      </p:cBhvr>
                                      <p:to>
                                        <p:strVal val="visible"/>
                                      </p:to>
                                    </p:set>
                                    <p:animEffect transition="in" filter="fade">
                                      <p:cBhvr>
                                        <p:cTn id="14" dur="1000">
                                          <p:stCondLst>
                                            <p:cond delay="0"/>
                                          </p:stCondLst>
                                        </p:cTn>
                                        <p:tgtEl>
                                          <p:spTgt spid="4099">
                                            <p:txEl>
                                              <p:pRg st="1" end="1"/>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10" presetClass="entr" presetSubtype="0" fill="hold" grpId="0" nodeType="clickEffect">
                                  <p:stCondLst>
                                    <p:cond delay="0"/>
                                  </p:stCondLst>
                                  <p:childTnLst>
                                    <p:set>
                                      <p:cBhvr>
                                        <p:cTn id="18" dur="1" fill="hold">
                                          <p:stCondLst>
                                            <p:cond delay="0"/>
                                          </p:stCondLst>
                                        </p:cTn>
                                        <p:tgtEl>
                                          <p:spTgt spid="4099">
                                            <p:txEl>
                                              <p:pRg st="3" end="3"/>
                                            </p:txEl>
                                          </p:spTgt>
                                        </p:tgtEl>
                                        <p:attrNameLst>
                                          <p:attrName>style.visibility</p:attrName>
                                        </p:attrNameLst>
                                      </p:cBhvr>
                                      <p:to>
                                        <p:strVal val="visible"/>
                                      </p:to>
                                    </p:set>
                                    <p:animEffect transition="in" filter="fade">
                                      <p:cBhvr>
                                        <p:cTn id="19" dur="1000">
                                          <p:stCondLst>
                                            <p:cond delay="0"/>
                                          </p:stCondLst>
                                        </p:cTn>
                                        <p:tgtEl>
                                          <p:spTgt spid="4099">
                                            <p:txEl>
                                              <p:pRg st="3" end="3"/>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10" presetClass="entr" presetSubtype="0" fill="hold" grpId="0" nodeType="clickEffect">
                                  <p:stCondLst>
                                    <p:cond delay="0"/>
                                  </p:stCondLst>
                                  <p:childTnLst>
                                    <p:set>
                                      <p:cBhvr>
                                        <p:cTn id="23" dur="1" fill="hold">
                                          <p:stCondLst>
                                            <p:cond delay="0"/>
                                          </p:stCondLst>
                                        </p:cTn>
                                        <p:tgtEl>
                                          <p:spTgt spid="4099">
                                            <p:txEl>
                                              <p:pRg st="5" end="5"/>
                                            </p:txEl>
                                          </p:spTgt>
                                        </p:tgtEl>
                                        <p:attrNameLst>
                                          <p:attrName>style.visibility</p:attrName>
                                        </p:attrNameLst>
                                      </p:cBhvr>
                                      <p:to>
                                        <p:strVal val="visible"/>
                                      </p:to>
                                    </p:set>
                                    <p:animEffect transition="in" filter="fade">
                                      <p:cBhvr>
                                        <p:cTn id="24" dur="1000">
                                          <p:stCondLst>
                                            <p:cond delay="0"/>
                                          </p:stCondLst>
                                        </p:cTn>
                                        <p:tgtEl>
                                          <p:spTgt spid="4099">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9" grpId="0" build="p"/>
      <p:bldP spid="3" grpId="0"/>
    </p:bldLst>
  </p:timing>
</p:sld>
</file>

<file path=ppt/slides/slide1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a:xfrm>
            <a:off x="342900" y="366713"/>
            <a:ext cx="6172200" cy="1109662"/>
          </a:xfrm>
        </p:spPr>
        <p:txBody>
          <a:bodyPr/>
          <a:lstStyle/>
          <a:p>
            <a:pPr fontAlgn="auto">
              <a:spcAft>
                <a:spcPts val="0"/>
              </a:spcAft>
              <a:defRPr/>
            </a:pPr>
            <a:r>
              <a:rPr lang="en-GB" sz="2800" dirty="0" smtClean="0">
                <a:solidFill>
                  <a:schemeClr val="accent2"/>
                </a:solidFill>
              </a:rPr>
              <a:t>    Adhesives Terminology</a:t>
            </a:r>
            <a:endParaRPr lang="en-GB" sz="2800" dirty="0">
              <a:solidFill>
                <a:schemeClr val="accent2"/>
              </a:solidFill>
            </a:endParaRPr>
          </a:p>
        </p:txBody>
      </p:sp>
      <p:sp>
        <p:nvSpPr>
          <p:cNvPr id="16387" name="Rectangle 3"/>
          <p:cNvSpPr>
            <a:spLocks noGrp="1" noChangeArrowheads="1"/>
          </p:cNvSpPr>
          <p:nvPr>
            <p:ph idx="1"/>
          </p:nvPr>
        </p:nvSpPr>
        <p:spPr>
          <a:xfrm>
            <a:off x="342900" y="1692275"/>
            <a:ext cx="6172200" cy="6840538"/>
          </a:xfrm>
        </p:spPr>
        <p:txBody>
          <a:bodyPr>
            <a:normAutofit/>
          </a:bodyPr>
          <a:lstStyle/>
          <a:p>
            <a:r>
              <a:rPr lang="en-GB" sz="2400" dirty="0" smtClean="0"/>
              <a:t>Glues cannot be intermixed because they set by different methods.</a:t>
            </a:r>
          </a:p>
          <a:p>
            <a:r>
              <a:rPr lang="en-GB" sz="2400" dirty="0" smtClean="0"/>
              <a:t>Solidify : Liquid to solid. Animal glue is applied as a hot liquid and sets as it cools down.</a:t>
            </a:r>
          </a:p>
          <a:p>
            <a:r>
              <a:rPr lang="en-GB" sz="2400" dirty="0" smtClean="0"/>
              <a:t>Evaporation: The solvent in some glues evaporates leaving the glue behind.</a:t>
            </a:r>
          </a:p>
          <a:p>
            <a:r>
              <a:rPr lang="en-GB" sz="2400" dirty="0" smtClean="0"/>
              <a:t>The water in PVA dries out leaving the glue to set.</a:t>
            </a:r>
          </a:p>
          <a:p>
            <a:r>
              <a:rPr lang="en-GB" sz="2400" dirty="0" smtClean="0"/>
              <a:t>Chemical reaction: When the urea (powder) and the formaldehyde (resin) are mixed a chemical reaction occurs and a bond is formed.</a:t>
            </a:r>
          </a:p>
          <a:p>
            <a:r>
              <a:rPr lang="en-GB" sz="2400" dirty="0" smtClean="0"/>
              <a:t>Heat is sometimes used to speed up the process of curing it dose not cause the curing. </a:t>
            </a:r>
          </a:p>
          <a:p>
            <a:endParaRPr lang="en-GB" sz="2400" dirty="0" smtClean="0"/>
          </a:p>
          <a:p>
            <a:pPr>
              <a:buFontTx/>
              <a:buNone/>
            </a:pPr>
            <a:endParaRPr lang="en-GB" sz="4000" dirty="0" smtClean="0"/>
          </a:p>
          <a:p>
            <a:endParaRPr lang="en-GB" sz="2000" dirty="0" smtClean="0"/>
          </a:p>
        </p:txBody>
      </p:sp>
      <p:sp>
        <p:nvSpPr>
          <p:cNvPr id="4" name="Slide Number Placeholder 3"/>
          <p:cNvSpPr>
            <a:spLocks noGrp="1"/>
          </p:cNvSpPr>
          <p:nvPr>
            <p:ph type="sldNum" sz="quarter" idx="12"/>
          </p:nvPr>
        </p:nvSpPr>
        <p:spPr/>
        <p:txBody>
          <a:bodyPr/>
          <a:lstStyle/>
          <a:p>
            <a:pPr>
              <a:defRPr/>
            </a:pPr>
            <a:fld id="{392E2BCA-32D5-43D8-8229-ECE03C4BE45A}" type="slidenum">
              <a:rPr lang="en-GB" smtClean="0"/>
              <a:pPr>
                <a:defRPr/>
              </a:pPr>
              <a:t>16</a:t>
            </a:fld>
            <a:endParaRPr lang="en-GB"/>
          </a:p>
        </p:txBody>
      </p:sp>
      <p:sp>
        <p:nvSpPr>
          <p:cNvPr id="5" name="Footer Placeholder 4"/>
          <p:cNvSpPr>
            <a:spLocks noGrp="1"/>
          </p:cNvSpPr>
          <p:nvPr>
            <p:ph type="ftr" sz="quarter" idx="11"/>
          </p:nvPr>
        </p:nvSpPr>
        <p:spPr/>
        <p:txBody>
          <a:bodyPr/>
          <a:lstStyle/>
          <a:p>
            <a:pPr>
              <a:defRPr/>
            </a:pPr>
            <a:r>
              <a:rPr lang="en-GB" smtClean="0"/>
              <a:t>J. Byrne  2013</a:t>
            </a:r>
            <a:endParaRPr lang="en-GB"/>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0" fill="hold" grpId="0" nodeType="withEffect">
                                  <p:stCondLst>
                                    <p:cond delay="0"/>
                                  </p:stCondLst>
                                  <p:childTnLst>
                                    <p:set>
                                      <p:cBhvr>
                                        <p:cTn id="6" dur="1" fill="hold">
                                          <p:stCondLst>
                                            <p:cond delay="0"/>
                                          </p:stCondLst>
                                        </p:cTn>
                                        <p:tgtEl>
                                          <p:spTgt spid="8194"/>
                                        </p:tgtEl>
                                        <p:attrNameLst>
                                          <p:attrName>style.visibility</p:attrName>
                                        </p:attrNameLst>
                                      </p:cBhvr>
                                      <p:to>
                                        <p:strVal val="visible"/>
                                      </p:to>
                                    </p:set>
                                    <p:anim calcmode="lin" valueType="num">
                                      <p:cBhvr>
                                        <p:cTn id="7" dur="500" fill="hold"/>
                                        <p:tgtEl>
                                          <p:spTgt spid="8194"/>
                                        </p:tgtEl>
                                        <p:attrNameLst>
                                          <p:attrName>ppt_w</p:attrName>
                                        </p:attrNameLst>
                                      </p:cBhvr>
                                      <p:tavLst>
                                        <p:tav tm="0">
                                          <p:val>
                                            <p:fltVal val="0"/>
                                          </p:val>
                                        </p:tav>
                                        <p:tav tm="100000">
                                          <p:val>
                                            <p:strVal val="#ppt_w"/>
                                          </p:val>
                                        </p:tav>
                                      </p:tavLst>
                                    </p:anim>
                                    <p:anim calcmode="lin" valueType="num">
                                      <p:cBhvr>
                                        <p:cTn id="8" dur="500" fill="hold"/>
                                        <p:tgtEl>
                                          <p:spTgt spid="8194"/>
                                        </p:tgtEl>
                                        <p:attrNameLst>
                                          <p:attrName>ppt_h</p:attrName>
                                        </p:attrNameLst>
                                      </p:cBhvr>
                                      <p:tavLst>
                                        <p:tav tm="0">
                                          <p:val>
                                            <p:fltVal val="0"/>
                                          </p:val>
                                        </p:tav>
                                        <p:tav tm="100000">
                                          <p:val>
                                            <p:strVal val="#ppt_h"/>
                                          </p:val>
                                        </p:tav>
                                      </p:tavLst>
                                    </p:anim>
                                    <p:animEffect transition="in" filter="fade">
                                      <p:cBhvr>
                                        <p:cTn id="9" dur="500"/>
                                        <p:tgtEl>
                                          <p:spTgt spid="8194"/>
                                        </p:tgtEl>
                                      </p:cBhvr>
                                    </p:animEffect>
                                  </p:childTnLst>
                                </p:cTn>
                              </p:par>
                            </p:childTnLst>
                          </p:cTn>
                        </p:par>
                      </p:childTnLst>
                    </p:cTn>
                  </p:par>
                  <p:par>
                    <p:cTn id="10" fill="hold">
                      <p:stCondLst>
                        <p:cond delay="indefinite"/>
                      </p:stCondLst>
                      <p:childTnLst>
                        <p:par>
                          <p:cTn id="11" fill="hold">
                            <p:stCondLst>
                              <p:cond delay="0"/>
                            </p:stCondLst>
                            <p:childTnLst>
                              <p:par>
                                <p:cTn id="12" presetID="10" presetClass="entr" presetSubtype="0" fill="hold" grpId="0" nodeType="clickEffect">
                                  <p:stCondLst>
                                    <p:cond delay="0"/>
                                  </p:stCondLst>
                                  <p:childTnLst>
                                    <p:set>
                                      <p:cBhvr>
                                        <p:cTn id="13" dur="1" fill="hold">
                                          <p:stCondLst>
                                            <p:cond delay="0"/>
                                          </p:stCondLst>
                                        </p:cTn>
                                        <p:tgtEl>
                                          <p:spTgt spid="16387">
                                            <p:txEl>
                                              <p:pRg st="0" end="0"/>
                                            </p:txEl>
                                          </p:spTgt>
                                        </p:tgtEl>
                                        <p:attrNameLst>
                                          <p:attrName>style.visibility</p:attrName>
                                        </p:attrNameLst>
                                      </p:cBhvr>
                                      <p:to>
                                        <p:strVal val="visible"/>
                                      </p:to>
                                    </p:set>
                                    <p:animEffect transition="in" filter="fade">
                                      <p:cBhvr>
                                        <p:cTn id="14" dur="1000">
                                          <p:stCondLst>
                                            <p:cond delay="0"/>
                                          </p:stCondLst>
                                        </p:cTn>
                                        <p:tgtEl>
                                          <p:spTgt spid="16387">
                                            <p:txEl>
                                              <p:pRg st="0" end="0"/>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10" presetClass="entr" presetSubtype="0" fill="hold" grpId="0" nodeType="clickEffect">
                                  <p:stCondLst>
                                    <p:cond delay="0"/>
                                  </p:stCondLst>
                                  <p:childTnLst>
                                    <p:set>
                                      <p:cBhvr>
                                        <p:cTn id="18" dur="1" fill="hold">
                                          <p:stCondLst>
                                            <p:cond delay="0"/>
                                          </p:stCondLst>
                                        </p:cTn>
                                        <p:tgtEl>
                                          <p:spTgt spid="16387">
                                            <p:txEl>
                                              <p:pRg st="1" end="1"/>
                                            </p:txEl>
                                          </p:spTgt>
                                        </p:tgtEl>
                                        <p:attrNameLst>
                                          <p:attrName>style.visibility</p:attrName>
                                        </p:attrNameLst>
                                      </p:cBhvr>
                                      <p:to>
                                        <p:strVal val="visible"/>
                                      </p:to>
                                    </p:set>
                                    <p:animEffect transition="in" filter="fade">
                                      <p:cBhvr>
                                        <p:cTn id="19" dur="1000">
                                          <p:stCondLst>
                                            <p:cond delay="0"/>
                                          </p:stCondLst>
                                        </p:cTn>
                                        <p:tgtEl>
                                          <p:spTgt spid="16387">
                                            <p:txEl>
                                              <p:pRg st="1" end="1"/>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10" presetClass="entr" presetSubtype="0" fill="hold" grpId="0" nodeType="clickEffect">
                                  <p:stCondLst>
                                    <p:cond delay="0"/>
                                  </p:stCondLst>
                                  <p:childTnLst>
                                    <p:set>
                                      <p:cBhvr>
                                        <p:cTn id="23" dur="1" fill="hold">
                                          <p:stCondLst>
                                            <p:cond delay="0"/>
                                          </p:stCondLst>
                                        </p:cTn>
                                        <p:tgtEl>
                                          <p:spTgt spid="16387">
                                            <p:txEl>
                                              <p:pRg st="2" end="2"/>
                                            </p:txEl>
                                          </p:spTgt>
                                        </p:tgtEl>
                                        <p:attrNameLst>
                                          <p:attrName>style.visibility</p:attrName>
                                        </p:attrNameLst>
                                      </p:cBhvr>
                                      <p:to>
                                        <p:strVal val="visible"/>
                                      </p:to>
                                    </p:set>
                                    <p:animEffect transition="in" filter="fade">
                                      <p:cBhvr>
                                        <p:cTn id="24" dur="1000">
                                          <p:stCondLst>
                                            <p:cond delay="0"/>
                                          </p:stCondLst>
                                        </p:cTn>
                                        <p:tgtEl>
                                          <p:spTgt spid="16387">
                                            <p:txEl>
                                              <p:pRg st="2" end="2"/>
                                            </p:txEl>
                                          </p:spTgt>
                                        </p:tgtEl>
                                      </p:cBhvr>
                                    </p:animEffect>
                                  </p:childTnLst>
                                </p:cTn>
                              </p:par>
                            </p:childTnLst>
                          </p:cTn>
                        </p:par>
                      </p:childTnLst>
                    </p:cTn>
                  </p:par>
                  <p:par>
                    <p:cTn id="25" fill="hold">
                      <p:stCondLst>
                        <p:cond delay="indefinite"/>
                      </p:stCondLst>
                      <p:childTnLst>
                        <p:par>
                          <p:cTn id="26" fill="hold">
                            <p:stCondLst>
                              <p:cond delay="0"/>
                            </p:stCondLst>
                            <p:childTnLst>
                              <p:par>
                                <p:cTn id="27" presetID="10" presetClass="entr" presetSubtype="0" fill="hold" grpId="0" nodeType="clickEffect">
                                  <p:stCondLst>
                                    <p:cond delay="0"/>
                                  </p:stCondLst>
                                  <p:childTnLst>
                                    <p:set>
                                      <p:cBhvr>
                                        <p:cTn id="28" dur="1" fill="hold">
                                          <p:stCondLst>
                                            <p:cond delay="0"/>
                                          </p:stCondLst>
                                        </p:cTn>
                                        <p:tgtEl>
                                          <p:spTgt spid="16387">
                                            <p:txEl>
                                              <p:pRg st="3" end="3"/>
                                            </p:txEl>
                                          </p:spTgt>
                                        </p:tgtEl>
                                        <p:attrNameLst>
                                          <p:attrName>style.visibility</p:attrName>
                                        </p:attrNameLst>
                                      </p:cBhvr>
                                      <p:to>
                                        <p:strVal val="visible"/>
                                      </p:to>
                                    </p:set>
                                    <p:animEffect transition="in" filter="fade">
                                      <p:cBhvr>
                                        <p:cTn id="29" dur="1000">
                                          <p:stCondLst>
                                            <p:cond delay="0"/>
                                          </p:stCondLst>
                                        </p:cTn>
                                        <p:tgtEl>
                                          <p:spTgt spid="16387">
                                            <p:txEl>
                                              <p:pRg st="3" end="3"/>
                                            </p:txEl>
                                          </p:spTgt>
                                        </p:tgtEl>
                                      </p:cBhvr>
                                    </p:animEffect>
                                  </p:childTnLst>
                                </p:cTn>
                              </p:par>
                            </p:childTnLst>
                          </p:cTn>
                        </p:par>
                      </p:childTnLst>
                    </p:cTn>
                  </p:par>
                  <p:par>
                    <p:cTn id="30" fill="hold">
                      <p:stCondLst>
                        <p:cond delay="indefinite"/>
                      </p:stCondLst>
                      <p:childTnLst>
                        <p:par>
                          <p:cTn id="31" fill="hold">
                            <p:stCondLst>
                              <p:cond delay="0"/>
                            </p:stCondLst>
                            <p:childTnLst>
                              <p:par>
                                <p:cTn id="32" presetID="10" presetClass="entr" presetSubtype="0" fill="hold" grpId="0" nodeType="clickEffect">
                                  <p:stCondLst>
                                    <p:cond delay="0"/>
                                  </p:stCondLst>
                                  <p:childTnLst>
                                    <p:set>
                                      <p:cBhvr>
                                        <p:cTn id="33" dur="1" fill="hold">
                                          <p:stCondLst>
                                            <p:cond delay="0"/>
                                          </p:stCondLst>
                                        </p:cTn>
                                        <p:tgtEl>
                                          <p:spTgt spid="16387">
                                            <p:txEl>
                                              <p:pRg st="4" end="4"/>
                                            </p:txEl>
                                          </p:spTgt>
                                        </p:tgtEl>
                                        <p:attrNameLst>
                                          <p:attrName>style.visibility</p:attrName>
                                        </p:attrNameLst>
                                      </p:cBhvr>
                                      <p:to>
                                        <p:strVal val="visible"/>
                                      </p:to>
                                    </p:set>
                                    <p:animEffect transition="in" filter="fade">
                                      <p:cBhvr>
                                        <p:cTn id="34" dur="1000">
                                          <p:stCondLst>
                                            <p:cond delay="0"/>
                                          </p:stCondLst>
                                        </p:cTn>
                                        <p:tgtEl>
                                          <p:spTgt spid="16387">
                                            <p:txEl>
                                              <p:pRg st="4" end="4"/>
                                            </p:txEl>
                                          </p:spTgt>
                                        </p:tgtEl>
                                      </p:cBhvr>
                                    </p:animEffect>
                                  </p:childTnLst>
                                </p:cTn>
                              </p:par>
                            </p:childTnLst>
                          </p:cTn>
                        </p:par>
                      </p:childTnLst>
                    </p:cTn>
                  </p:par>
                  <p:par>
                    <p:cTn id="35" fill="hold">
                      <p:stCondLst>
                        <p:cond delay="indefinite"/>
                      </p:stCondLst>
                      <p:childTnLst>
                        <p:par>
                          <p:cTn id="36" fill="hold">
                            <p:stCondLst>
                              <p:cond delay="0"/>
                            </p:stCondLst>
                            <p:childTnLst>
                              <p:par>
                                <p:cTn id="37" presetID="10" presetClass="entr" presetSubtype="0" fill="hold" grpId="0" nodeType="clickEffect">
                                  <p:stCondLst>
                                    <p:cond delay="0"/>
                                  </p:stCondLst>
                                  <p:childTnLst>
                                    <p:set>
                                      <p:cBhvr>
                                        <p:cTn id="38" dur="1" fill="hold">
                                          <p:stCondLst>
                                            <p:cond delay="0"/>
                                          </p:stCondLst>
                                        </p:cTn>
                                        <p:tgtEl>
                                          <p:spTgt spid="16387">
                                            <p:txEl>
                                              <p:pRg st="5" end="5"/>
                                            </p:txEl>
                                          </p:spTgt>
                                        </p:tgtEl>
                                        <p:attrNameLst>
                                          <p:attrName>style.visibility</p:attrName>
                                        </p:attrNameLst>
                                      </p:cBhvr>
                                      <p:to>
                                        <p:strVal val="visible"/>
                                      </p:to>
                                    </p:set>
                                    <p:animEffect transition="in" filter="fade">
                                      <p:cBhvr>
                                        <p:cTn id="39" dur="1000">
                                          <p:stCondLst>
                                            <p:cond delay="0"/>
                                          </p:stCondLst>
                                        </p:cTn>
                                        <p:tgtEl>
                                          <p:spTgt spid="16387">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194" grpId="0"/>
      <p:bldP spid="16387" grpId="0" build="p"/>
    </p:bldLst>
  </p:timing>
</p:sld>
</file>

<file path=ppt/slides/slide1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a:xfrm>
            <a:off x="342900" y="366713"/>
            <a:ext cx="6172200" cy="1109662"/>
          </a:xfrm>
        </p:spPr>
        <p:txBody>
          <a:bodyPr/>
          <a:lstStyle/>
          <a:p>
            <a:pPr fontAlgn="auto">
              <a:spcAft>
                <a:spcPts val="0"/>
              </a:spcAft>
              <a:defRPr/>
            </a:pPr>
            <a:r>
              <a:rPr lang="en-GB" sz="2800" dirty="0" smtClean="0">
                <a:solidFill>
                  <a:schemeClr val="accent2"/>
                </a:solidFill>
              </a:rPr>
              <a:t>    Adhesives Terminology</a:t>
            </a:r>
            <a:endParaRPr lang="en-GB" sz="2800" dirty="0">
              <a:solidFill>
                <a:schemeClr val="accent2"/>
              </a:solidFill>
            </a:endParaRPr>
          </a:p>
        </p:txBody>
      </p:sp>
      <p:sp>
        <p:nvSpPr>
          <p:cNvPr id="16387" name="Rectangle 3"/>
          <p:cNvSpPr>
            <a:spLocks noGrp="1" noChangeArrowheads="1"/>
          </p:cNvSpPr>
          <p:nvPr>
            <p:ph idx="1"/>
          </p:nvPr>
        </p:nvSpPr>
        <p:spPr>
          <a:xfrm>
            <a:off x="342900" y="1403648"/>
            <a:ext cx="6172200" cy="7129165"/>
          </a:xfrm>
        </p:spPr>
        <p:txBody>
          <a:bodyPr>
            <a:normAutofit lnSpcReduction="10000"/>
          </a:bodyPr>
          <a:lstStyle/>
          <a:p>
            <a:pPr>
              <a:lnSpc>
                <a:spcPct val="90000"/>
              </a:lnSpc>
            </a:pPr>
            <a:r>
              <a:rPr lang="en-GB" sz="2400" dirty="0" smtClean="0">
                <a:solidFill>
                  <a:srgbClr val="008000"/>
                </a:solidFill>
              </a:rPr>
              <a:t>Synthetic resins </a:t>
            </a:r>
            <a:r>
              <a:rPr lang="en-GB" sz="2400" dirty="0" smtClean="0">
                <a:solidFill>
                  <a:schemeClr val="tx1">
                    <a:lumMod val="95000"/>
                    <a:lumOff val="5000"/>
                  </a:schemeClr>
                </a:solidFill>
              </a:rPr>
              <a:t>are either </a:t>
            </a:r>
            <a:r>
              <a:rPr lang="en-GB" sz="2400" dirty="0" smtClean="0">
                <a:solidFill>
                  <a:srgbClr val="008000"/>
                </a:solidFill>
              </a:rPr>
              <a:t>gap filling </a:t>
            </a:r>
            <a:r>
              <a:rPr lang="en-GB" sz="2400" dirty="0" smtClean="0"/>
              <a:t>the glue needs to fill in the gaps without breaking down at a later stage.</a:t>
            </a:r>
          </a:p>
          <a:p>
            <a:pPr>
              <a:lnSpc>
                <a:spcPct val="90000"/>
              </a:lnSpc>
            </a:pPr>
            <a:r>
              <a:rPr lang="en-GB" sz="2400" dirty="0" smtClean="0"/>
              <a:t> </a:t>
            </a:r>
            <a:r>
              <a:rPr lang="en-GB" sz="2400" dirty="0" smtClean="0">
                <a:solidFill>
                  <a:schemeClr val="tx1">
                    <a:lumMod val="85000"/>
                    <a:lumOff val="15000"/>
                  </a:schemeClr>
                </a:solidFill>
              </a:rPr>
              <a:t>Or veneering </a:t>
            </a:r>
            <a:r>
              <a:rPr lang="en-GB" sz="2400" dirty="0" smtClean="0">
                <a:solidFill>
                  <a:srgbClr val="002060"/>
                </a:solidFill>
              </a:rPr>
              <a:t>(</a:t>
            </a:r>
            <a:r>
              <a:rPr lang="en-GB" sz="2400" dirty="0" smtClean="0">
                <a:solidFill>
                  <a:srgbClr val="008000"/>
                </a:solidFill>
              </a:rPr>
              <a:t>close contact</a:t>
            </a:r>
            <a:r>
              <a:rPr lang="en-GB" sz="2400" dirty="0" smtClean="0">
                <a:solidFill>
                  <a:srgbClr val="002060"/>
                </a:solidFill>
              </a:rPr>
              <a:t>) </a:t>
            </a:r>
            <a:r>
              <a:rPr lang="en-GB" sz="2400" dirty="0" smtClean="0">
                <a:solidFill>
                  <a:schemeClr val="tx1">
                    <a:lumMod val="85000"/>
                    <a:lumOff val="15000"/>
                  </a:schemeClr>
                </a:solidFill>
              </a:rPr>
              <a:t>glues.</a:t>
            </a:r>
          </a:p>
          <a:p>
            <a:pPr>
              <a:lnSpc>
                <a:spcPct val="90000"/>
              </a:lnSpc>
            </a:pPr>
            <a:endParaRPr lang="en-GB" sz="2400" dirty="0" smtClean="0">
              <a:solidFill>
                <a:srgbClr val="002060"/>
              </a:solidFill>
            </a:endParaRPr>
          </a:p>
          <a:p>
            <a:pPr>
              <a:lnSpc>
                <a:spcPct val="90000"/>
              </a:lnSpc>
            </a:pPr>
            <a:r>
              <a:rPr lang="en-GB" sz="2400" dirty="0" smtClean="0">
                <a:solidFill>
                  <a:srgbClr val="008000"/>
                </a:solidFill>
              </a:rPr>
              <a:t>Separate application glues: </a:t>
            </a:r>
            <a:r>
              <a:rPr lang="en-GB" sz="2400" dirty="0" smtClean="0"/>
              <a:t>these glues are used with a catalyst or hardener its only function is to control setting time. Coat one side with glue one side with hardener</a:t>
            </a:r>
          </a:p>
          <a:p>
            <a:pPr>
              <a:lnSpc>
                <a:spcPct val="90000"/>
              </a:lnSpc>
            </a:pPr>
            <a:endParaRPr lang="en-GB" sz="2400" dirty="0" smtClean="0"/>
          </a:p>
          <a:p>
            <a:pPr>
              <a:lnSpc>
                <a:spcPct val="90000"/>
              </a:lnSpc>
            </a:pPr>
            <a:r>
              <a:rPr lang="en-GB" sz="2400" dirty="0" smtClean="0">
                <a:solidFill>
                  <a:srgbClr val="008000"/>
                </a:solidFill>
              </a:rPr>
              <a:t>Mixed application glues :</a:t>
            </a:r>
            <a:r>
              <a:rPr lang="en-GB" sz="2400" dirty="0" smtClean="0"/>
              <a:t> liquid or powder glue and hardeners are weighed and mixed prior to application. </a:t>
            </a:r>
            <a:r>
              <a:rPr lang="en-GB" sz="2400" dirty="0" err="1" smtClean="0"/>
              <a:t>eg</a:t>
            </a:r>
            <a:r>
              <a:rPr lang="en-GB" sz="2400" dirty="0" smtClean="0"/>
              <a:t>. U.F. glue for veneering – curing time is speeded up with heat. </a:t>
            </a:r>
          </a:p>
          <a:p>
            <a:pPr>
              <a:lnSpc>
                <a:spcPct val="90000"/>
              </a:lnSpc>
            </a:pPr>
            <a:endParaRPr lang="en-GB" sz="2400" dirty="0" smtClean="0"/>
          </a:p>
          <a:p>
            <a:pPr>
              <a:lnSpc>
                <a:spcPct val="90000"/>
              </a:lnSpc>
            </a:pPr>
            <a:r>
              <a:rPr lang="en-GB" sz="2400" dirty="0" smtClean="0"/>
              <a:t>Some glues like</a:t>
            </a:r>
            <a:r>
              <a:rPr lang="en-GB" sz="2400" dirty="0" smtClean="0">
                <a:solidFill>
                  <a:srgbClr val="002060"/>
                </a:solidFill>
              </a:rPr>
              <a:t> </a:t>
            </a:r>
            <a:r>
              <a:rPr lang="en-GB" sz="2400" dirty="0" smtClean="0">
                <a:solidFill>
                  <a:srgbClr val="008000"/>
                </a:solidFill>
              </a:rPr>
              <a:t>Cascamite</a:t>
            </a:r>
            <a:r>
              <a:rPr lang="en-GB" sz="2400" dirty="0" smtClean="0">
                <a:solidFill>
                  <a:srgbClr val="002060"/>
                </a:solidFill>
              </a:rPr>
              <a:t> </a:t>
            </a:r>
            <a:r>
              <a:rPr lang="en-GB" sz="2400" dirty="0" smtClean="0"/>
              <a:t>are already premixed and by adding water the chemical process starts and the glue starts to set.</a:t>
            </a:r>
          </a:p>
          <a:p>
            <a:endParaRPr lang="en-GB" sz="2400" dirty="0" smtClean="0"/>
          </a:p>
          <a:p>
            <a:pPr>
              <a:buFontTx/>
              <a:buNone/>
            </a:pPr>
            <a:endParaRPr lang="en-GB" sz="4000" dirty="0" smtClean="0"/>
          </a:p>
          <a:p>
            <a:endParaRPr lang="en-GB" sz="2000" dirty="0" smtClean="0"/>
          </a:p>
        </p:txBody>
      </p:sp>
      <p:sp>
        <p:nvSpPr>
          <p:cNvPr id="4" name="Slide Number Placeholder 3"/>
          <p:cNvSpPr>
            <a:spLocks noGrp="1"/>
          </p:cNvSpPr>
          <p:nvPr>
            <p:ph type="sldNum" sz="quarter" idx="12"/>
          </p:nvPr>
        </p:nvSpPr>
        <p:spPr/>
        <p:txBody>
          <a:bodyPr/>
          <a:lstStyle/>
          <a:p>
            <a:pPr>
              <a:defRPr/>
            </a:pPr>
            <a:fld id="{392E2BCA-32D5-43D8-8229-ECE03C4BE45A}" type="slidenum">
              <a:rPr lang="en-GB" smtClean="0"/>
              <a:pPr>
                <a:defRPr/>
              </a:pPr>
              <a:t>17</a:t>
            </a:fld>
            <a:endParaRPr lang="en-GB"/>
          </a:p>
        </p:txBody>
      </p:sp>
      <p:sp>
        <p:nvSpPr>
          <p:cNvPr id="5" name="Footer Placeholder 4"/>
          <p:cNvSpPr>
            <a:spLocks noGrp="1"/>
          </p:cNvSpPr>
          <p:nvPr>
            <p:ph type="ftr" sz="quarter" idx="11"/>
          </p:nvPr>
        </p:nvSpPr>
        <p:spPr/>
        <p:txBody>
          <a:bodyPr/>
          <a:lstStyle/>
          <a:p>
            <a:pPr>
              <a:defRPr/>
            </a:pPr>
            <a:r>
              <a:rPr lang="en-GB" smtClean="0"/>
              <a:t>J. Byrne  2013</a:t>
            </a:r>
            <a:endParaRPr lang="en-GB"/>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0" fill="hold" grpId="0" nodeType="withEffect">
                                  <p:stCondLst>
                                    <p:cond delay="0"/>
                                  </p:stCondLst>
                                  <p:childTnLst>
                                    <p:set>
                                      <p:cBhvr>
                                        <p:cTn id="6" dur="1" fill="hold">
                                          <p:stCondLst>
                                            <p:cond delay="0"/>
                                          </p:stCondLst>
                                        </p:cTn>
                                        <p:tgtEl>
                                          <p:spTgt spid="8194"/>
                                        </p:tgtEl>
                                        <p:attrNameLst>
                                          <p:attrName>style.visibility</p:attrName>
                                        </p:attrNameLst>
                                      </p:cBhvr>
                                      <p:to>
                                        <p:strVal val="visible"/>
                                      </p:to>
                                    </p:set>
                                    <p:anim calcmode="lin" valueType="num">
                                      <p:cBhvr>
                                        <p:cTn id="7" dur="500" fill="hold"/>
                                        <p:tgtEl>
                                          <p:spTgt spid="8194"/>
                                        </p:tgtEl>
                                        <p:attrNameLst>
                                          <p:attrName>ppt_w</p:attrName>
                                        </p:attrNameLst>
                                      </p:cBhvr>
                                      <p:tavLst>
                                        <p:tav tm="0">
                                          <p:val>
                                            <p:fltVal val="0"/>
                                          </p:val>
                                        </p:tav>
                                        <p:tav tm="100000">
                                          <p:val>
                                            <p:strVal val="#ppt_w"/>
                                          </p:val>
                                        </p:tav>
                                      </p:tavLst>
                                    </p:anim>
                                    <p:anim calcmode="lin" valueType="num">
                                      <p:cBhvr>
                                        <p:cTn id="8" dur="500" fill="hold"/>
                                        <p:tgtEl>
                                          <p:spTgt spid="8194"/>
                                        </p:tgtEl>
                                        <p:attrNameLst>
                                          <p:attrName>ppt_h</p:attrName>
                                        </p:attrNameLst>
                                      </p:cBhvr>
                                      <p:tavLst>
                                        <p:tav tm="0">
                                          <p:val>
                                            <p:fltVal val="0"/>
                                          </p:val>
                                        </p:tav>
                                        <p:tav tm="100000">
                                          <p:val>
                                            <p:strVal val="#ppt_h"/>
                                          </p:val>
                                        </p:tav>
                                      </p:tavLst>
                                    </p:anim>
                                    <p:animEffect transition="in" filter="fade">
                                      <p:cBhvr>
                                        <p:cTn id="9" dur="500"/>
                                        <p:tgtEl>
                                          <p:spTgt spid="8194"/>
                                        </p:tgtEl>
                                      </p:cBhvr>
                                    </p:animEffect>
                                  </p:childTnLst>
                                </p:cTn>
                              </p:par>
                            </p:childTnLst>
                          </p:cTn>
                        </p:par>
                      </p:childTnLst>
                    </p:cTn>
                  </p:par>
                  <p:par>
                    <p:cTn id="10" fill="hold">
                      <p:stCondLst>
                        <p:cond delay="indefinite"/>
                      </p:stCondLst>
                      <p:childTnLst>
                        <p:par>
                          <p:cTn id="11" fill="hold">
                            <p:stCondLst>
                              <p:cond delay="0"/>
                            </p:stCondLst>
                            <p:childTnLst>
                              <p:par>
                                <p:cTn id="12" presetID="10" presetClass="entr" presetSubtype="0" fill="hold" grpId="0" nodeType="clickEffect">
                                  <p:stCondLst>
                                    <p:cond delay="0"/>
                                  </p:stCondLst>
                                  <p:childTnLst>
                                    <p:set>
                                      <p:cBhvr>
                                        <p:cTn id="13" dur="1" fill="hold">
                                          <p:stCondLst>
                                            <p:cond delay="0"/>
                                          </p:stCondLst>
                                        </p:cTn>
                                        <p:tgtEl>
                                          <p:spTgt spid="16387">
                                            <p:txEl>
                                              <p:pRg st="0" end="0"/>
                                            </p:txEl>
                                          </p:spTgt>
                                        </p:tgtEl>
                                        <p:attrNameLst>
                                          <p:attrName>style.visibility</p:attrName>
                                        </p:attrNameLst>
                                      </p:cBhvr>
                                      <p:to>
                                        <p:strVal val="visible"/>
                                      </p:to>
                                    </p:set>
                                    <p:animEffect transition="in" filter="fade">
                                      <p:cBhvr>
                                        <p:cTn id="14" dur="1000">
                                          <p:stCondLst>
                                            <p:cond delay="0"/>
                                          </p:stCondLst>
                                        </p:cTn>
                                        <p:tgtEl>
                                          <p:spTgt spid="16387">
                                            <p:txEl>
                                              <p:pRg st="0" end="0"/>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10" presetClass="entr" presetSubtype="0" fill="hold" grpId="0" nodeType="clickEffect">
                                  <p:stCondLst>
                                    <p:cond delay="0"/>
                                  </p:stCondLst>
                                  <p:childTnLst>
                                    <p:set>
                                      <p:cBhvr>
                                        <p:cTn id="18" dur="1" fill="hold">
                                          <p:stCondLst>
                                            <p:cond delay="0"/>
                                          </p:stCondLst>
                                        </p:cTn>
                                        <p:tgtEl>
                                          <p:spTgt spid="16387">
                                            <p:txEl>
                                              <p:pRg st="1" end="1"/>
                                            </p:txEl>
                                          </p:spTgt>
                                        </p:tgtEl>
                                        <p:attrNameLst>
                                          <p:attrName>style.visibility</p:attrName>
                                        </p:attrNameLst>
                                      </p:cBhvr>
                                      <p:to>
                                        <p:strVal val="visible"/>
                                      </p:to>
                                    </p:set>
                                    <p:animEffect transition="in" filter="fade">
                                      <p:cBhvr>
                                        <p:cTn id="19" dur="1000">
                                          <p:stCondLst>
                                            <p:cond delay="0"/>
                                          </p:stCondLst>
                                        </p:cTn>
                                        <p:tgtEl>
                                          <p:spTgt spid="16387">
                                            <p:txEl>
                                              <p:pRg st="1" end="1"/>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10" presetClass="entr" presetSubtype="0" fill="hold" grpId="0" nodeType="clickEffect">
                                  <p:stCondLst>
                                    <p:cond delay="0"/>
                                  </p:stCondLst>
                                  <p:childTnLst>
                                    <p:set>
                                      <p:cBhvr>
                                        <p:cTn id="23" dur="1" fill="hold">
                                          <p:stCondLst>
                                            <p:cond delay="0"/>
                                          </p:stCondLst>
                                        </p:cTn>
                                        <p:tgtEl>
                                          <p:spTgt spid="16387">
                                            <p:txEl>
                                              <p:pRg st="3" end="3"/>
                                            </p:txEl>
                                          </p:spTgt>
                                        </p:tgtEl>
                                        <p:attrNameLst>
                                          <p:attrName>style.visibility</p:attrName>
                                        </p:attrNameLst>
                                      </p:cBhvr>
                                      <p:to>
                                        <p:strVal val="visible"/>
                                      </p:to>
                                    </p:set>
                                    <p:animEffect transition="in" filter="fade">
                                      <p:cBhvr>
                                        <p:cTn id="24" dur="1000">
                                          <p:stCondLst>
                                            <p:cond delay="0"/>
                                          </p:stCondLst>
                                        </p:cTn>
                                        <p:tgtEl>
                                          <p:spTgt spid="16387">
                                            <p:txEl>
                                              <p:pRg st="3" end="3"/>
                                            </p:txEl>
                                          </p:spTgt>
                                        </p:tgtEl>
                                      </p:cBhvr>
                                    </p:animEffect>
                                  </p:childTnLst>
                                </p:cTn>
                              </p:par>
                            </p:childTnLst>
                          </p:cTn>
                        </p:par>
                      </p:childTnLst>
                    </p:cTn>
                  </p:par>
                  <p:par>
                    <p:cTn id="25" fill="hold">
                      <p:stCondLst>
                        <p:cond delay="indefinite"/>
                      </p:stCondLst>
                      <p:childTnLst>
                        <p:par>
                          <p:cTn id="26" fill="hold">
                            <p:stCondLst>
                              <p:cond delay="0"/>
                            </p:stCondLst>
                            <p:childTnLst>
                              <p:par>
                                <p:cTn id="27" presetID="10" presetClass="entr" presetSubtype="0" fill="hold" grpId="0" nodeType="clickEffect">
                                  <p:stCondLst>
                                    <p:cond delay="0"/>
                                  </p:stCondLst>
                                  <p:childTnLst>
                                    <p:set>
                                      <p:cBhvr>
                                        <p:cTn id="28" dur="1" fill="hold">
                                          <p:stCondLst>
                                            <p:cond delay="0"/>
                                          </p:stCondLst>
                                        </p:cTn>
                                        <p:tgtEl>
                                          <p:spTgt spid="16387">
                                            <p:txEl>
                                              <p:pRg st="5" end="5"/>
                                            </p:txEl>
                                          </p:spTgt>
                                        </p:tgtEl>
                                        <p:attrNameLst>
                                          <p:attrName>style.visibility</p:attrName>
                                        </p:attrNameLst>
                                      </p:cBhvr>
                                      <p:to>
                                        <p:strVal val="visible"/>
                                      </p:to>
                                    </p:set>
                                    <p:animEffect transition="in" filter="fade">
                                      <p:cBhvr>
                                        <p:cTn id="29" dur="1000">
                                          <p:stCondLst>
                                            <p:cond delay="0"/>
                                          </p:stCondLst>
                                        </p:cTn>
                                        <p:tgtEl>
                                          <p:spTgt spid="16387">
                                            <p:txEl>
                                              <p:pRg st="5" end="5"/>
                                            </p:txEl>
                                          </p:spTgt>
                                        </p:tgtEl>
                                      </p:cBhvr>
                                    </p:animEffect>
                                  </p:childTnLst>
                                </p:cTn>
                              </p:par>
                            </p:childTnLst>
                          </p:cTn>
                        </p:par>
                      </p:childTnLst>
                    </p:cTn>
                  </p:par>
                  <p:par>
                    <p:cTn id="30" fill="hold">
                      <p:stCondLst>
                        <p:cond delay="indefinite"/>
                      </p:stCondLst>
                      <p:childTnLst>
                        <p:par>
                          <p:cTn id="31" fill="hold">
                            <p:stCondLst>
                              <p:cond delay="0"/>
                            </p:stCondLst>
                            <p:childTnLst>
                              <p:par>
                                <p:cTn id="32" presetID="10" presetClass="entr" presetSubtype="0" fill="hold" grpId="0" nodeType="clickEffect">
                                  <p:stCondLst>
                                    <p:cond delay="0"/>
                                  </p:stCondLst>
                                  <p:childTnLst>
                                    <p:set>
                                      <p:cBhvr>
                                        <p:cTn id="33" dur="1" fill="hold">
                                          <p:stCondLst>
                                            <p:cond delay="0"/>
                                          </p:stCondLst>
                                        </p:cTn>
                                        <p:tgtEl>
                                          <p:spTgt spid="16387">
                                            <p:txEl>
                                              <p:pRg st="7" end="7"/>
                                            </p:txEl>
                                          </p:spTgt>
                                        </p:tgtEl>
                                        <p:attrNameLst>
                                          <p:attrName>style.visibility</p:attrName>
                                        </p:attrNameLst>
                                      </p:cBhvr>
                                      <p:to>
                                        <p:strVal val="visible"/>
                                      </p:to>
                                    </p:set>
                                    <p:animEffect transition="in" filter="fade">
                                      <p:cBhvr>
                                        <p:cTn id="34" dur="1000">
                                          <p:stCondLst>
                                            <p:cond delay="0"/>
                                          </p:stCondLst>
                                        </p:cTn>
                                        <p:tgtEl>
                                          <p:spTgt spid="16387">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194" grpId="0"/>
      <p:bldP spid="16387" grpId="0" build="p"/>
    </p:bldLst>
  </p:timing>
</p:sld>
</file>

<file path=ppt/slides/slide1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a:xfrm>
            <a:off x="332656" y="0"/>
            <a:ext cx="6172200" cy="1109662"/>
          </a:xfrm>
        </p:spPr>
        <p:txBody>
          <a:bodyPr/>
          <a:lstStyle/>
          <a:p>
            <a:pPr fontAlgn="auto">
              <a:spcAft>
                <a:spcPts val="0"/>
              </a:spcAft>
              <a:defRPr/>
            </a:pPr>
            <a:r>
              <a:rPr lang="en-GB" sz="2800" dirty="0" smtClean="0">
                <a:solidFill>
                  <a:schemeClr val="accent2"/>
                </a:solidFill>
              </a:rPr>
              <a:t>    Adhesives Terminology</a:t>
            </a:r>
            <a:endParaRPr lang="en-GB" sz="2800" dirty="0">
              <a:solidFill>
                <a:schemeClr val="accent2"/>
              </a:solidFill>
            </a:endParaRPr>
          </a:p>
        </p:txBody>
      </p:sp>
      <p:sp>
        <p:nvSpPr>
          <p:cNvPr id="16387" name="Rectangle 3"/>
          <p:cNvSpPr>
            <a:spLocks noGrp="1" noChangeArrowheads="1"/>
          </p:cNvSpPr>
          <p:nvPr>
            <p:ph idx="1"/>
          </p:nvPr>
        </p:nvSpPr>
        <p:spPr>
          <a:xfrm>
            <a:off x="342900" y="1115616"/>
            <a:ext cx="6172200" cy="7417197"/>
          </a:xfrm>
        </p:spPr>
        <p:txBody>
          <a:bodyPr>
            <a:normAutofit/>
          </a:bodyPr>
          <a:lstStyle/>
          <a:p>
            <a:r>
              <a:rPr lang="en-GB" sz="2400" dirty="0" smtClean="0"/>
              <a:t>Glues should be used at room temperature of 18º. If glue is used in cold or freezing conditions failure of the glue may occur.  </a:t>
            </a:r>
          </a:p>
          <a:p>
            <a:r>
              <a:rPr lang="en-GB" sz="2400" dirty="0" smtClean="0"/>
              <a:t>Chilling is were a skin is formed on the outer part of the wet adhesive. Bonding does not take part with the other component because the skin prevents this from happening.</a:t>
            </a:r>
          </a:p>
          <a:p>
            <a:r>
              <a:rPr lang="en-GB" sz="2400" dirty="0" smtClean="0"/>
              <a:t>Orange staining occurs with some types of glues, if the surplus glue is not cleaned off the surface of the wood properly then it reacts with the finish that is applied at a later stage.</a:t>
            </a:r>
          </a:p>
          <a:p>
            <a:r>
              <a:rPr lang="en-GB" sz="2400" dirty="0" smtClean="0"/>
              <a:t>Blue staining is the result of a reaction between the water in the glue, tannin in the wood and metal. Occurs during cramping if surplus glue is not cleaned off.</a:t>
            </a:r>
          </a:p>
          <a:p>
            <a:pPr>
              <a:buFontTx/>
              <a:buNone/>
            </a:pPr>
            <a:endParaRPr lang="en-GB" sz="4000" dirty="0" smtClean="0"/>
          </a:p>
          <a:p>
            <a:endParaRPr lang="en-GB" sz="2000" dirty="0" smtClean="0"/>
          </a:p>
        </p:txBody>
      </p:sp>
      <p:sp>
        <p:nvSpPr>
          <p:cNvPr id="4" name="Slide Number Placeholder 3"/>
          <p:cNvSpPr>
            <a:spLocks noGrp="1"/>
          </p:cNvSpPr>
          <p:nvPr>
            <p:ph type="sldNum" sz="quarter" idx="12"/>
          </p:nvPr>
        </p:nvSpPr>
        <p:spPr/>
        <p:txBody>
          <a:bodyPr/>
          <a:lstStyle/>
          <a:p>
            <a:pPr>
              <a:defRPr/>
            </a:pPr>
            <a:fld id="{392E2BCA-32D5-43D8-8229-ECE03C4BE45A}" type="slidenum">
              <a:rPr lang="en-GB" smtClean="0"/>
              <a:pPr>
                <a:defRPr/>
              </a:pPr>
              <a:t>18</a:t>
            </a:fld>
            <a:endParaRPr lang="en-GB"/>
          </a:p>
        </p:txBody>
      </p:sp>
      <p:sp>
        <p:nvSpPr>
          <p:cNvPr id="5" name="Footer Placeholder 4"/>
          <p:cNvSpPr>
            <a:spLocks noGrp="1"/>
          </p:cNvSpPr>
          <p:nvPr>
            <p:ph type="ftr" sz="quarter" idx="11"/>
          </p:nvPr>
        </p:nvSpPr>
        <p:spPr/>
        <p:txBody>
          <a:bodyPr/>
          <a:lstStyle/>
          <a:p>
            <a:pPr>
              <a:defRPr/>
            </a:pPr>
            <a:r>
              <a:rPr lang="en-GB" smtClean="0"/>
              <a:t>J. Byrne  2013</a:t>
            </a:r>
            <a:endParaRPr lang="en-GB"/>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0" fill="hold" grpId="0" nodeType="withEffect">
                                  <p:stCondLst>
                                    <p:cond delay="0"/>
                                  </p:stCondLst>
                                  <p:childTnLst>
                                    <p:set>
                                      <p:cBhvr>
                                        <p:cTn id="6" dur="1" fill="hold">
                                          <p:stCondLst>
                                            <p:cond delay="0"/>
                                          </p:stCondLst>
                                        </p:cTn>
                                        <p:tgtEl>
                                          <p:spTgt spid="8194"/>
                                        </p:tgtEl>
                                        <p:attrNameLst>
                                          <p:attrName>style.visibility</p:attrName>
                                        </p:attrNameLst>
                                      </p:cBhvr>
                                      <p:to>
                                        <p:strVal val="visible"/>
                                      </p:to>
                                    </p:set>
                                    <p:anim calcmode="lin" valueType="num">
                                      <p:cBhvr>
                                        <p:cTn id="7" dur="500" fill="hold"/>
                                        <p:tgtEl>
                                          <p:spTgt spid="8194"/>
                                        </p:tgtEl>
                                        <p:attrNameLst>
                                          <p:attrName>ppt_w</p:attrName>
                                        </p:attrNameLst>
                                      </p:cBhvr>
                                      <p:tavLst>
                                        <p:tav tm="0">
                                          <p:val>
                                            <p:fltVal val="0"/>
                                          </p:val>
                                        </p:tav>
                                        <p:tav tm="100000">
                                          <p:val>
                                            <p:strVal val="#ppt_w"/>
                                          </p:val>
                                        </p:tav>
                                      </p:tavLst>
                                    </p:anim>
                                    <p:anim calcmode="lin" valueType="num">
                                      <p:cBhvr>
                                        <p:cTn id="8" dur="500" fill="hold"/>
                                        <p:tgtEl>
                                          <p:spTgt spid="8194"/>
                                        </p:tgtEl>
                                        <p:attrNameLst>
                                          <p:attrName>ppt_h</p:attrName>
                                        </p:attrNameLst>
                                      </p:cBhvr>
                                      <p:tavLst>
                                        <p:tav tm="0">
                                          <p:val>
                                            <p:fltVal val="0"/>
                                          </p:val>
                                        </p:tav>
                                        <p:tav tm="100000">
                                          <p:val>
                                            <p:strVal val="#ppt_h"/>
                                          </p:val>
                                        </p:tav>
                                      </p:tavLst>
                                    </p:anim>
                                    <p:animEffect transition="in" filter="fade">
                                      <p:cBhvr>
                                        <p:cTn id="9" dur="500"/>
                                        <p:tgtEl>
                                          <p:spTgt spid="8194"/>
                                        </p:tgtEl>
                                      </p:cBhvr>
                                    </p:animEffect>
                                  </p:childTnLst>
                                </p:cTn>
                              </p:par>
                            </p:childTnLst>
                          </p:cTn>
                        </p:par>
                      </p:childTnLst>
                    </p:cTn>
                  </p:par>
                  <p:par>
                    <p:cTn id="10" fill="hold">
                      <p:stCondLst>
                        <p:cond delay="indefinite"/>
                      </p:stCondLst>
                      <p:childTnLst>
                        <p:par>
                          <p:cTn id="11" fill="hold">
                            <p:stCondLst>
                              <p:cond delay="0"/>
                            </p:stCondLst>
                            <p:childTnLst>
                              <p:par>
                                <p:cTn id="12" presetID="10" presetClass="entr" presetSubtype="0" fill="hold" grpId="0" nodeType="clickEffect">
                                  <p:stCondLst>
                                    <p:cond delay="0"/>
                                  </p:stCondLst>
                                  <p:childTnLst>
                                    <p:set>
                                      <p:cBhvr>
                                        <p:cTn id="13" dur="1" fill="hold">
                                          <p:stCondLst>
                                            <p:cond delay="0"/>
                                          </p:stCondLst>
                                        </p:cTn>
                                        <p:tgtEl>
                                          <p:spTgt spid="16387">
                                            <p:txEl>
                                              <p:pRg st="0" end="0"/>
                                            </p:txEl>
                                          </p:spTgt>
                                        </p:tgtEl>
                                        <p:attrNameLst>
                                          <p:attrName>style.visibility</p:attrName>
                                        </p:attrNameLst>
                                      </p:cBhvr>
                                      <p:to>
                                        <p:strVal val="visible"/>
                                      </p:to>
                                    </p:set>
                                    <p:animEffect transition="in" filter="fade">
                                      <p:cBhvr>
                                        <p:cTn id="14" dur="1000">
                                          <p:stCondLst>
                                            <p:cond delay="0"/>
                                          </p:stCondLst>
                                        </p:cTn>
                                        <p:tgtEl>
                                          <p:spTgt spid="16387">
                                            <p:txEl>
                                              <p:pRg st="0" end="0"/>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10" presetClass="entr" presetSubtype="0" fill="hold" grpId="0" nodeType="clickEffect">
                                  <p:stCondLst>
                                    <p:cond delay="0"/>
                                  </p:stCondLst>
                                  <p:childTnLst>
                                    <p:set>
                                      <p:cBhvr>
                                        <p:cTn id="18" dur="1" fill="hold">
                                          <p:stCondLst>
                                            <p:cond delay="0"/>
                                          </p:stCondLst>
                                        </p:cTn>
                                        <p:tgtEl>
                                          <p:spTgt spid="16387">
                                            <p:txEl>
                                              <p:pRg st="1" end="1"/>
                                            </p:txEl>
                                          </p:spTgt>
                                        </p:tgtEl>
                                        <p:attrNameLst>
                                          <p:attrName>style.visibility</p:attrName>
                                        </p:attrNameLst>
                                      </p:cBhvr>
                                      <p:to>
                                        <p:strVal val="visible"/>
                                      </p:to>
                                    </p:set>
                                    <p:animEffect transition="in" filter="fade">
                                      <p:cBhvr>
                                        <p:cTn id="19" dur="1000">
                                          <p:stCondLst>
                                            <p:cond delay="0"/>
                                          </p:stCondLst>
                                        </p:cTn>
                                        <p:tgtEl>
                                          <p:spTgt spid="16387">
                                            <p:txEl>
                                              <p:pRg st="1" end="1"/>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10" presetClass="entr" presetSubtype="0" fill="hold" grpId="0" nodeType="clickEffect">
                                  <p:stCondLst>
                                    <p:cond delay="0"/>
                                  </p:stCondLst>
                                  <p:childTnLst>
                                    <p:set>
                                      <p:cBhvr>
                                        <p:cTn id="23" dur="1" fill="hold">
                                          <p:stCondLst>
                                            <p:cond delay="0"/>
                                          </p:stCondLst>
                                        </p:cTn>
                                        <p:tgtEl>
                                          <p:spTgt spid="16387">
                                            <p:txEl>
                                              <p:pRg st="2" end="2"/>
                                            </p:txEl>
                                          </p:spTgt>
                                        </p:tgtEl>
                                        <p:attrNameLst>
                                          <p:attrName>style.visibility</p:attrName>
                                        </p:attrNameLst>
                                      </p:cBhvr>
                                      <p:to>
                                        <p:strVal val="visible"/>
                                      </p:to>
                                    </p:set>
                                    <p:animEffect transition="in" filter="fade">
                                      <p:cBhvr>
                                        <p:cTn id="24" dur="1000">
                                          <p:stCondLst>
                                            <p:cond delay="0"/>
                                          </p:stCondLst>
                                        </p:cTn>
                                        <p:tgtEl>
                                          <p:spTgt spid="16387">
                                            <p:txEl>
                                              <p:pRg st="2" end="2"/>
                                            </p:txEl>
                                          </p:spTgt>
                                        </p:tgtEl>
                                      </p:cBhvr>
                                    </p:animEffect>
                                  </p:childTnLst>
                                </p:cTn>
                              </p:par>
                            </p:childTnLst>
                          </p:cTn>
                        </p:par>
                      </p:childTnLst>
                    </p:cTn>
                  </p:par>
                  <p:par>
                    <p:cTn id="25" fill="hold">
                      <p:stCondLst>
                        <p:cond delay="indefinite"/>
                      </p:stCondLst>
                      <p:childTnLst>
                        <p:par>
                          <p:cTn id="26" fill="hold">
                            <p:stCondLst>
                              <p:cond delay="0"/>
                            </p:stCondLst>
                            <p:childTnLst>
                              <p:par>
                                <p:cTn id="27" presetID="10" presetClass="entr" presetSubtype="0" fill="hold" grpId="0" nodeType="clickEffect">
                                  <p:stCondLst>
                                    <p:cond delay="0"/>
                                  </p:stCondLst>
                                  <p:childTnLst>
                                    <p:set>
                                      <p:cBhvr>
                                        <p:cTn id="28" dur="1" fill="hold">
                                          <p:stCondLst>
                                            <p:cond delay="0"/>
                                          </p:stCondLst>
                                        </p:cTn>
                                        <p:tgtEl>
                                          <p:spTgt spid="16387">
                                            <p:txEl>
                                              <p:pRg st="3" end="3"/>
                                            </p:txEl>
                                          </p:spTgt>
                                        </p:tgtEl>
                                        <p:attrNameLst>
                                          <p:attrName>style.visibility</p:attrName>
                                        </p:attrNameLst>
                                      </p:cBhvr>
                                      <p:to>
                                        <p:strVal val="visible"/>
                                      </p:to>
                                    </p:set>
                                    <p:animEffect transition="in" filter="fade">
                                      <p:cBhvr>
                                        <p:cTn id="29" dur="1000">
                                          <p:stCondLst>
                                            <p:cond delay="0"/>
                                          </p:stCondLst>
                                        </p:cTn>
                                        <p:tgtEl>
                                          <p:spTgt spid="16387">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194" grpId="0"/>
      <p:bldP spid="16387"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E" sz="3600" dirty="0" smtClean="0"/>
              <a:t>References</a:t>
            </a:r>
            <a:r>
              <a:rPr lang="en-IE" dirty="0" smtClean="0"/>
              <a:t> </a:t>
            </a:r>
            <a:endParaRPr lang="en-IE" dirty="0"/>
          </a:p>
        </p:txBody>
      </p:sp>
      <p:sp>
        <p:nvSpPr>
          <p:cNvPr id="3" name="Content Placeholder 2"/>
          <p:cNvSpPr>
            <a:spLocks noGrp="1"/>
          </p:cNvSpPr>
          <p:nvPr>
            <p:ph idx="1"/>
          </p:nvPr>
        </p:nvSpPr>
        <p:spPr>
          <a:xfrm>
            <a:off x="404664" y="1979712"/>
            <a:ext cx="5623560" cy="6400800"/>
          </a:xfrm>
        </p:spPr>
        <p:txBody>
          <a:bodyPr/>
          <a:lstStyle/>
          <a:p>
            <a:r>
              <a:rPr lang="en-IE" sz="2400" dirty="0" smtClean="0">
                <a:hlinkClick r:id="rId2"/>
              </a:rPr>
              <a:t>http://www.wpatrickedwards.com/gluearticle.htm</a:t>
            </a:r>
            <a:endParaRPr lang="en-IE" sz="2400" dirty="0" smtClean="0"/>
          </a:p>
          <a:p>
            <a:r>
              <a:rPr lang="en-IE" sz="2400" dirty="0" smtClean="0">
                <a:hlinkClick r:id="rId3"/>
              </a:rPr>
              <a:t>http://www.madehow.com/Volume-5/Glue.html</a:t>
            </a:r>
            <a:endParaRPr lang="en-IE" sz="2400" dirty="0" smtClean="0"/>
          </a:p>
          <a:p>
            <a:endParaRPr lang="en-IE" dirty="0" smtClean="0"/>
          </a:p>
          <a:p>
            <a:endParaRPr lang="en-IE" dirty="0"/>
          </a:p>
        </p:txBody>
      </p:sp>
      <p:sp>
        <p:nvSpPr>
          <p:cNvPr id="4" name="Slide Number Placeholder 3"/>
          <p:cNvSpPr>
            <a:spLocks noGrp="1"/>
          </p:cNvSpPr>
          <p:nvPr>
            <p:ph type="sldNum" sz="quarter" idx="12"/>
          </p:nvPr>
        </p:nvSpPr>
        <p:spPr/>
        <p:txBody>
          <a:bodyPr/>
          <a:lstStyle/>
          <a:p>
            <a:pPr>
              <a:defRPr/>
            </a:pPr>
            <a:fld id="{392E2BCA-32D5-43D8-8229-ECE03C4BE45A}" type="slidenum">
              <a:rPr lang="en-GB" smtClean="0"/>
              <a:pPr>
                <a:defRPr/>
              </a:pPr>
              <a:t>19</a:t>
            </a:fld>
            <a:endParaRPr lang="en-GB"/>
          </a:p>
        </p:txBody>
      </p:sp>
      <p:sp>
        <p:nvSpPr>
          <p:cNvPr id="5" name="Footer Placeholder 4"/>
          <p:cNvSpPr>
            <a:spLocks noGrp="1"/>
          </p:cNvSpPr>
          <p:nvPr>
            <p:ph type="ftr" sz="quarter" idx="11"/>
          </p:nvPr>
        </p:nvSpPr>
        <p:spPr/>
        <p:txBody>
          <a:bodyPr/>
          <a:lstStyle/>
          <a:p>
            <a:pPr>
              <a:defRPr/>
            </a:pPr>
            <a:r>
              <a:rPr lang="en-GB" smtClean="0"/>
              <a:t>J. Byrne  2013</a:t>
            </a:r>
            <a:endParaRPr lang="en-GB"/>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a:xfrm>
            <a:off x="342900" y="366713"/>
            <a:ext cx="6172200" cy="1036637"/>
          </a:xfrm>
          <a:ln>
            <a:solidFill>
              <a:schemeClr val="bg1"/>
            </a:solidFill>
          </a:ln>
        </p:spPr>
        <p:txBody>
          <a:bodyPr/>
          <a:lstStyle/>
          <a:p>
            <a:pPr fontAlgn="auto">
              <a:spcAft>
                <a:spcPts val="0"/>
              </a:spcAft>
              <a:defRPr/>
            </a:pPr>
            <a:r>
              <a:rPr lang="en-GB" sz="3200" dirty="0">
                <a:solidFill>
                  <a:schemeClr val="accent1">
                    <a:tint val="88000"/>
                    <a:satMod val="150000"/>
                  </a:schemeClr>
                </a:solidFill>
              </a:rPr>
              <a:t>Dermatitis</a:t>
            </a:r>
          </a:p>
        </p:txBody>
      </p:sp>
      <p:sp>
        <p:nvSpPr>
          <p:cNvPr id="7171" name="Rectangle 3"/>
          <p:cNvSpPr>
            <a:spLocks noGrp="1" noChangeArrowheads="1"/>
          </p:cNvSpPr>
          <p:nvPr>
            <p:ph idx="1"/>
          </p:nvPr>
        </p:nvSpPr>
        <p:spPr>
          <a:xfrm>
            <a:off x="342900" y="1476375"/>
            <a:ext cx="6172200" cy="6691313"/>
          </a:xfrm>
        </p:spPr>
        <p:txBody>
          <a:bodyPr/>
          <a:lstStyle/>
          <a:p>
            <a:r>
              <a:rPr lang="en-IE" sz="2400" dirty="0" smtClean="0"/>
              <a:t>Dermatitis is an inflammation of the skin usually starting with irritation and redness.</a:t>
            </a:r>
          </a:p>
          <a:p>
            <a:endParaRPr lang="en-IE" sz="2400" dirty="0" smtClean="0"/>
          </a:p>
          <a:p>
            <a:r>
              <a:rPr lang="en-IE" sz="2400" dirty="0" smtClean="0"/>
              <a:t>Blisters may appear and when these break septic infection is liable to occur. Dermatitis is, however, not contagious.</a:t>
            </a:r>
          </a:p>
          <a:p>
            <a:endParaRPr lang="en-IE" sz="2400" dirty="0" smtClean="0"/>
          </a:p>
          <a:p>
            <a:r>
              <a:rPr lang="en-IE" sz="2400" dirty="0" smtClean="0"/>
              <a:t>Occupational Dermatitis is caused by contact of the skin with certain materials. The hands and arms are usually affected first.</a:t>
            </a:r>
          </a:p>
          <a:p>
            <a:endParaRPr lang="en-IE" sz="2400" dirty="0" smtClean="0"/>
          </a:p>
          <a:p>
            <a:r>
              <a:rPr lang="en-IE" sz="2400" dirty="0" smtClean="0"/>
              <a:t>Protection in the form of rubber gloves or barrier creams and general washing.</a:t>
            </a:r>
            <a:endParaRPr lang="en-GB" sz="2400" dirty="0" smtClean="0"/>
          </a:p>
        </p:txBody>
      </p:sp>
      <p:sp>
        <p:nvSpPr>
          <p:cNvPr id="4" name="Slide Number Placeholder 3"/>
          <p:cNvSpPr>
            <a:spLocks noGrp="1"/>
          </p:cNvSpPr>
          <p:nvPr>
            <p:ph type="sldNum" sz="quarter" idx="12"/>
          </p:nvPr>
        </p:nvSpPr>
        <p:spPr/>
        <p:txBody>
          <a:bodyPr/>
          <a:lstStyle/>
          <a:p>
            <a:pPr>
              <a:defRPr/>
            </a:pPr>
            <a:fld id="{392E2BCA-32D5-43D8-8229-ECE03C4BE45A}" type="slidenum">
              <a:rPr lang="en-GB" smtClean="0"/>
              <a:pPr>
                <a:defRPr/>
              </a:pPr>
              <a:t>2</a:t>
            </a:fld>
            <a:endParaRPr lang="en-GB"/>
          </a:p>
        </p:txBody>
      </p:sp>
      <p:sp>
        <p:nvSpPr>
          <p:cNvPr id="5" name="Footer Placeholder 4"/>
          <p:cNvSpPr>
            <a:spLocks noGrp="1"/>
          </p:cNvSpPr>
          <p:nvPr>
            <p:ph type="ftr" sz="quarter" idx="11"/>
          </p:nvPr>
        </p:nvSpPr>
        <p:spPr/>
        <p:txBody>
          <a:bodyPr/>
          <a:lstStyle/>
          <a:p>
            <a:pPr>
              <a:defRPr/>
            </a:pPr>
            <a:r>
              <a:rPr lang="en-GB" smtClean="0"/>
              <a:t>J. Byrne  2013</a:t>
            </a:r>
            <a:endParaRPr lang="en-GB"/>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244" name="Rectangle 4"/>
          <p:cNvSpPr>
            <a:spLocks noGrp="1" noChangeArrowheads="1"/>
          </p:cNvSpPr>
          <p:nvPr>
            <p:ph type="title"/>
          </p:nvPr>
        </p:nvSpPr>
        <p:spPr>
          <a:xfrm>
            <a:off x="333375" y="323850"/>
            <a:ext cx="6172200" cy="935782"/>
          </a:xfrm>
        </p:spPr>
        <p:txBody>
          <a:bodyPr/>
          <a:lstStyle/>
          <a:p>
            <a:pPr fontAlgn="auto">
              <a:spcAft>
                <a:spcPts val="0"/>
              </a:spcAft>
              <a:defRPr/>
            </a:pPr>
            <a:r>
              <a:rPr lang="en-GB" dirty="0" smtClean="0">
                <a:solidFill>
                  <a:schemeClr val="accent1">
                    <a:tint val="88000"/>
                    <a:satMod val="150000"/>
                  </a:schemeClr>
                </a:solidFill>
              </a:rPr>
              <a:t>   Dermatitis</a:t>
            </a:r>
            <a:endParaRPr lang="en-GB" dirty="0">
              <a:solidFill>
                <a:schemeClr val="accent1">
                  <a:tint val="88000"/>
                  <a:satMod val="150000"/>
                </a:schemeClr>
              </a:solidFill>
            </a:endParaRPr>
          </a:p>
        </p:txBody>
      </p:sp>
      <p:pic>
        <p:nvPicPr>
          <p:cNvPr id="8195" name="Picture 6" descr="skin-atopic-dermatitis"/>
          <p:cNvPicPr>
            <a:picLocks noGrp="1" noChangeAspect="1" noChangeArrowheads="1"/>
          </p:cNvPicPr>
          <p:nvPr>
            <p:ph idx="1"/>
          </p:nvPr>
        </p:nvPicPr>
        <p:blipFill>
          <a:blip r:embed="rId2" cstate="screen"/>
          <a:srcRect/>
          <a:stretch>
            <a:fillRect/>
          </a:stretch>
        </p:blipFill>
        <p:spPr>
          <a:xfrm>
            <a:off x="1340768" y="1403648"/>
            <a:ext cx="4320480" cy="3240360"/>
          </a:xfrm>
          <a:noFill/>
        </p:spPr>
      </p:pic>
      <p:pic>
        <p:nvPicPr>
          <p:cNvPr id="8196" name="Picture 4"/>
          <p:cNvPicPr>
            <a:picLocks noChangeAspect="1" noChangeArrowheads="1"/>
          </p:cNvPicPr>
          <p:nvPr/>
        </p:nvPicPr>
        <p:blipFill>
          <a:blip r:embed="rId3" cstate="screen"/>
          <a:srcRect/>
          <a:stretch>
            <a:fillRect/>
          </a:stretch>
        </p:blipFill>
        <p:spPr bwMode="auto">
          <a:xfrm>
            <a:off x="1844824" y="6372200"/>
            <a:ext cx="3528392" cy="2311965"/>
          </a:xfrm>
          <a:prstGeom prst="rect">
            <a:avLst/>
          </a:prstGeom>
          <a:noFill/>
          <a:ln w="9525">
            <a:noFill/>
            <a:miter lim="800000"/>
            <a:headEnd/>
            <a:tailEnd/>
          </a:ln>
        </p:spPr>
      </p:pic>
      <p:sp>
        <p:nvSpPr>
          <p:cNvPr id="5" name="TextBox 4"/>
          <p:cNvSpPr txBox="1"/>
          <p:nvPr/>
        </p:nvSpPr>
        <p:spPr>
          <a:xfrm>
            <a:off x="1268760" y="4716016"/>
            <a:ext cx="3656770" cy="461665"/>
          </a:xfrm>
          <a:prstGeom prst="rect">
            <a:avLst/>
          </a:prstGeom>
          <a:noFill/>
        </p:spPr>
        <p:txBody>
          <a:bodyPr wrap="none" rtlCol="0">
            <a:spAutoFit/>
          </a:bodyPr>
          <a:lstStyle/>
          <a:p>
            <a:r>
              <a:rPr lang="en-IE" sz="2400" dirty="0" smtClean="0">
                <a:latin typeface="+mn-lt"/>
              </a:rPr>
              <a:t>Mild form of Dermatitis </a:t>
            </a:r>
            <a:endParaRPr lang="en-IE" sz="2400" dirty="0">
              <a:latin typeface="+mn-lt"/>
            </a:endParaRPr>
          </a:p>
        </p:txBody>
      </p:sp>
      <p:sp>
        <p:nvSpPr>
          <p:cNvPr id="6" name="TextBox 5"/>
          <p:cNvSpPr txBox="1"/>
          <p:nvPr/>
        </p:nvSpPr>
        <p:spPr>
          <a:xfrm>
            <a:off x="764704" y="5220072"/>
            <a:ext cx="6038833" cy="1200329"/>
          </a:xfrm>
          <a:prstGeom prst="rect">
            <a:avLst/>
          </a:prstGeom>
          <a:noFill/>
        </p:spPr>
        <p:txBody>
          <a:bodyPr wrap="none" rtlCol="0">
            <a:spAutoFit/>
          </a:bodyPr>
          <a:lstStyle/>
          <a:p>
            <a:r>
              <a:rPr lang="en-IE" sz="2400" dirty="0" smtClean="0">
                <a:latin typeface="+mn-lt"/>
              </a:rPr>
              <a:t>If left untreated or you continue to use </a:t>
            </a:r>
          </a:p>
          <a:p>
            <a:r>
              <a:rPr lang="en-IE" sz="2400" dirty="0" smtClean="0">
                <a:latin typeface="+mn-lt"/>
              </a:rPr>
              <a:t>product without protection condition can </a:t>
            </a:r>
          </a:p>
          <a:p>
            <a:r>
              <a:rPr lang="en-IE" sz="2400" dirty="0" smtClean="0">
                <a:latin typeface="+mn-lt"/>
              </a:rPr>
              <a:t>become much worse see below</a:t>
            </a:r>
            <a:endParaRPr lang="en-IE" sz="2400" dirty="0">
              <a:latin typeface="+mn-lt"/>
            </a:endParaRPr>
          </a:p>
        </p:txBody>
      </p:sp>
      <p:sp>
        <p:nvSpPr>
          <p:cNvPr id="7" name="Slide Number Placeholder 6"/>
          <p:cNvSpPr>
            <a:spLocks noGrp="1"/>
          </p:cNvSpPr>
          <p:nvPr>
            <p:ph type="sldNum" sz="quarter" idx="12"/>
          </p:nvPr>
        </p:nvSpPr>
        <p:spPr/>
        <p:txBody>
          <a:bodyPr/>
          <a:lstStyle/>
          <a:p>
            <a:pPr>
              <a:defRPr/>
            </a:pPr>
            <a:fld id="{392E2BCA-32D5-43D8-8229-ECE03C4BE45A}" type="slidenum">
              <a:rPr lang="en-GB" smtClean="0"/>
              <a:pPr>
                <a:defRPr/>
              </a:pPr>
              <a:t>3</a:t>
            </a:fld>
            <a:endParaRPr lang="en-GB"/>
          </a:p>
        </p:txBody>
      </p:sp>
      <p:sp>
        <p:nvSpPr>
          <p:cNvPr id="8" name="Footer Placeholder 7"/>
          <p:cNvSpPr>
            <a:spLocks noGrp="1"/>
          </p:cNvSpPr>
          <p:nvPr>
            <p:ph type="ftr" sz="quarter" idx="11"/>
          </p:nvPr>
        </p:nvSpPr>
        <p:spPr/>
        <p:txBody>
          <a:bodyPr/>
          <a:lstStyle/>
          <a:p>
            <a:pPr>
              <a:defRPr/>
            </a:pPr>
            <a:r>
              <a:rPr lang="en-GB" smtClean="0"/>
              <a:t>J. Byrne  2013</a:t>
            </a:r>
            <a:endParaRPr lang="en-GB"/>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8195"/>
                                        </p:tgtEl>
                                        <p:attrNameLst>
                                          <p:attrName>style.visibility</p:attrName>
                                        </p:attrNameLst>
                                      </p:cBhvr>
                                      <p:to>
                                        <p:strVal val="visible"/>
                                      </p:to>
                                    </p:set>
                                    <p:animEffect transition="in" filter="wipe(down)">
                                      <p:cBhvr>
                                        <p:cTn id="7" dur="500"/>
                                        <p:tgtEl>
                                          <p:spTgt spid="8195"/>
                                        </p:tgtEl>
                                      </p:cBhvr>
                                    </p:animEffect>
                                  </p:childTnLst>
                                </p:cTn>
                              </p:par>
                              <p:par>
                                <p:cTn id="8" presetID="22" presetClass="entr" presetSubtype="4" fill="hold" grpId="0" nodeType="withEffect">
                                  <p:stCondLst>
                                    <p:cond delay="0"/>
                                  </p:stCondLst>
                                  <p:childTnLst>
                                    <p:set>
                                      <p:cBhvr>
                                        <p:cTn id="9" dur="1" fill="hold">
                                          <p:stCondLst>
                                            <p:cond delay="0"/>
                                          </p:stCondLst>
                                        </p:cTn>
                                        <p:tgtEl>
                                          <p:spTgt spid="5"/>
                                        </p:tgtEl>
                                        <p:attrNameLst>
                                          <p:attrName>style.visibility</p:attrName>
                                        </p:attrNameLst>
                                      </p:cBhvr>
                                      <p:to>
                                        <p:strVal val="visible"/>
                                      </p:to>
                                    </p:set>
                                    <p:animEffect transition="in" filter="wipe(down)">
                                      <p:cBhvr>
                                        <p:cTn id="10" dur="500"/>
                                        <p:tgtEl>
                                          <p:spTgt spid="5"/>
                                        </p:tgtEl>
                                      </p:cBhvr>
                                    </p:animEffect>
                                  </p:childTnLst>
                                </p:cTn>
                              </p:par>
                            </p:childTnLst>
                          </p:cTn>
                        </p:par>
                      </p:childTnLst>
                    </p:cTn>
                  </p:par>
                  <p:par>
                    <p:cTn id="11" fill="hold">
                      <p:stCondLst>
                        <p:cond delay="indefinite"/>
                      </p:stCondLst>
                      <p:childTnLst>
                        <p:par>
                          <p:cTn id="12" fill="hold">
                            <p:stCondLst>
                              <p:cond delay="0"/>
                            </p:stCondLst>
                            <p:childTnLst>
                              <p:par>
                                <p:cTn id="13" presetID="22" presetClass="entr" presetSubtype="4" fill="hold" nodeType="clickEffect">
                                  <p:stCondLst>
                                    <p:cond delay="0"/>
                                  </p:stCondLst>
                                  <p:childTnLst>
                                    <p:set>
                                      <p:cBhvr>
                                        <p:cTn id="14" dur="1" fill="hold">
                                          <p:stCondLst>
                                            <p:cond delay="0"/>
                                          </p:stCondLst>
                                        </p:cTn>
                                        <p:tgtEl>
                                          <p:spTgt spid="6">
                                            <p:txEl>
                                              <p:pRg st="0" end="0"/>
                                            </p:txEl>
                                          </p:spTgt>
                                        </p:tgtEl>
                                        <p:attrNameLst>
                                          <p:attrName>style.visibility</p:attrName>
                                        </p:attrNameLst>
                                      </p:cBhvr>
                                      <p:to>
                                        <p:strVal val="visible"/>
                                      </p:to>
                                    </p:set>
                                    <p:animEffect transition="in" filter="wipe(down)">
                                      <p:cBhvr>
                                        <p:cTn id="15" dur="500"/>
                                        <p:tgtEl>
                                          <p:spTgt spid="6">
                                            <p:txEl>
                                              <p:pRg st="0" end="0"/>
                                            </p:txEl>
                                          </p:spTgt>
                                        </p:tgtEl>
                                      </p:cBhvr>
                                    </p:animEffect>
                                  </p:childTnLst>
                                </p:cTn>
                              </p:par>
                              <p:par>
                                <p:cTn id="16" presetID="22" presetClass="entr" presetSubtype="4" fill="hold" nodeType="withEffect">
                                  <p:stCondLst>
                                    <p:cond delay="0"/>
                                  </p:stCondLst>
                                  <p:childTnLst>
                                    <p:set>
                                      <p:cBhvr>
                                        <p:cTn id="17" dur="1" fill="hold">
                                          <p:stCondLst>
                                            <p:cond delay="0"/>
                                          </p:stCondLst>
                                        </p:cTn>
                                        <p:tgtEl>
                                          <p:spTgt spid="6">
                                            <p:txEl>
                                              <p:pRg st="1" end="1"/>
                                            </p:txEl>
                                          </p:spTgt>
                                        </p:tgtEl>
                                        <p:attrNameLst>
                                          <p:attrName>style.visibility</p:attrName>
                                        </p:attrNameLst>
                                      </p:cBhvr>
                                      <p:to>
                                        <p:strVal val="visible"/>
                                      </p:to>
                                    </p:set>
                                    <p:animEffect transition="in" filter="wipe(down)">
                                      <p:cBhvr>
                                        <p:cTn id="18" dur="500"/>
                                        <p:tgtEl>
                                          <p:spTgt spid="6">
                                            <p:txEl>
                                              <p:pRg st="1" end="1"/>
                                            </p:txEl>
                                          </p:spTgt>
                                        </p:tgtEl>
                                      </p:cBhvr>
                                    </p:animEffect>
                                  </p:childTnLst>
                                </p:cTn>
                              </p:par>
                              <p:par>
                                <p:cTn id="19" presetID="22" presetClass="entr" presetSubtype="4" fill="hold" nodeType="withEffect">
                                  <p:stCondLst>
                                    <p:cond delay="0"/>
                                  </p:stCondLst>
                                  <p:childTnLst>
                                    <p:set>
                                      <p:cBhvr>
                                        <p:cTn id="20" dur="1" fill="hold">
                                          <p:stCondLst>
                                            <p:cond delay="0"/>
                                          </p:stCondLst>
                                        </p:cTn>
                                        <p:tgtEl>
                                          <p:spTgt spid="6">
                                            <p:txEl>
                                              <p:pRg st="2" end="2"/>
                                            </p:txEl>
                                          </p:spTgt>
                                        </p:tgtEl>
                                        <p:attrNameLst>
                                          <p:attrName>style.visibility</p:attrName>
                                        </p:attrNameLst>
                                      </p:cBhvr>
                                      <p:to>
                                        <p:strVal val="visible"/>
                                      </p:to>
                                    </p:set>
                                    <p:animEffect transition="in" filter="wipe(down)">
                                      <p:cBhvr>
                                        <p:cTn id="21" dur="500"/>
                                        <p:tgtEl>
                                          <p:spTgt spid="6">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342900" y="366713"/>
            <a:ext cx="6172200" cy="749300"/>
          </a:xfrm>
        </p:spPr>
        <p:txBody>
          <a:bodyPr/>
          <a:lstStyle/>
          <a:p>
            <a:pPr fontAlgn="auto">
              <a:spcAft>
                <a:spcPts val="0"/>
              </a:spcAft>
              <a:defRPr/>
            </a:pPr>
            <a:r>
              <a:rPr lang="en-GB" sz="3200" dirty="0">
                <a:solidFill>
                  <a:schemeClr val="accent2"/>
                </a:solidFill>
              </a:rPr>
              <a:t>Adhesives</a:t>
            </a:r>
          </a:p>
        </p:txBody>
      </p:sp>
      <p:sp>
        <p:nvSpPr>
          <p:cNvPr id="3075" name="Rectangle 3"/>
          <p:cNvSpPr>
            <a:spLocks noGrp="1" noChangeArrowheads="1"/>
          </p:cNvSpPr>
          <p:nvPr>
            <p:ph idx="1"/>
          </p:nvPr>
        </p:nvSpPr>
        <p:spPr>
          <a:xfrm>
            <a:off x="548680" y="1331912"/>
            <a:ext cx="6172200" cy="7560567"/>
          </a:xfrm>
        </p:spPr>
        <p:txBody>
          <a:bodyPr>
            <a:normAutofit/>
          </a:bodyPr>
          <a:lstStyle/>
          <a:p>
            <a:pPr marL="265176" indent="-265176">
              <a:defRPr/>
            </a:pPr>
            <a:r>
              <a:rPr lang="en-IE" sz="2400" dirty="0" smtClean="0"/>
              <a:t>Glues are part of a larger family called adhesives. </a:t>
            </a:r>
          </a:p>
          <a:p>
            <a:pPr marL="265176" indent="-265176">
              <a:defRPr/>
            </a:pPr>
            <a:r>
              <a:rPr lang="en-IE" sz="2400" dirty="0" smtClean="0"/>
              <a:t>The two classes are distinguished by the fact that glue comes from organic compounds while adhesives are chemical-based. </a:t>
            </a:r>
            <a:br>
              <a:rPr lang="en-IE" sz="2400" dirty="0" smtClean="0"/>
            </a:br>
            <a:r>
              <a:rPr lang="en-IE" sz="2400" dirty="0" smtClean="0"/>
              <a:t/>
            </a:r>
            <a:br>
              <a:rPr lang="en-IE" sz="2400" dirty="0" smtClean="0"/>
            </a:br>
            <a:r>
              <a:rPr lang="en-GB" sz="2400" dirty="0" smtClean="0"/>
              <a:t>Three </a:t>
            </a:r>
            <a:r>
              <a:rPr lang="en-GB" sz="2400" dirty="0"/>
              <a:t>main types of </a:t>
            </a:r>
            <a:r>
              <a:rPr lang="en-GB" sz="2400" dirty="0" smtClean="0"/>
              <a:t>glues / adhesives</a:t>
            </a:r>
            <a:endParaRPr lang="en-GB" sz="2400" dirty="0"/>
          </a:p>
          <a:p>
            <a:pPr marL="265176" indent="-265176" fontAlgn="auto">
              <a:spcAft>
                <a:spcPts val="0"/>
              </a:spcAft>
              <a:buFont typeface="Wingdings 2"/>
              <a:buChar char=""/>
              <a:defRPr/>
            </a:pPr>
            <a:r>
              <a:rPr lang="en-GB" sz="2400" dirty="0">
                <a:solidFill>
                  <a:srgbClr val="FF3300"/>
                </a:solidFill>
              </a:rPr>
              <a:t>Animal Glue :</a:t>
            </a:r>
            <a:r>
              <a:rPr lang="en-GB" sz="2400" dirty="0"/>
              <a:t> (animal bones &amp; hide </a:t>
            </a:r>
            <a:r>
              <a:rPr lang="en-GB" sz="2400" dirty="0" smtClean="0"/>
              <a:t>			&amp; fish offal </a:t>
            </a:r>
            <a:r>
              <a:rPr lang="en-GB" sz="2400" dirty="0"/>
              <a:t>)</a:t>
            </a:r>
          </a:p>
          <a:p>
            <a:pPr marL="265176" indent="-265176">
              <a:defRPr/>
            </a:pPr>
            <a:r>
              <a:rPr lang="en-GB" sz="2400" dirty="0">
                <a:solidFill>
                  <a:srgbClr val="FF3300"/>
                </a:solidFill>
              </a:rPr>
              <a:t>Vegetable Glue :</a:t>
            </a:r>
            <a:r>
              <a:rPr lang="en-GB" sz="2400" dirty="0"/>
              <a:t> </a:t>
            </a:r>
            <a:r>
              <a:rPr lang="en-GB" sz="2400" dirty="0" smtClean="0"/>
              <a:t>(starch, </a:t>
            </a:r>
            <a:r>
              <a:rPr lang="en-GB" sz="2400" dirty="0" err="1" smtClean="0"/>
              <a:t>dextrine</a:t>
            </a:r>
            <a:r>
              <a:rPr lang="en-GB" sz="2400" dirty="0"/>
              <a:t>, rye, </a:t>
            </a:r>
            <a:r>
              <a:rPr lang="en-GB" sz="2400" dirty="0" smtClean="0"/>
              <a:t>		cellulose, soya </a:t>
            </a:r>
            <a:r>
              <a:rPr lang="en-GB" sz="2400" dirty="0"/>
              <a:t>bean flour &amp; </a:t>
            </a:r>
            <a:r>
              <a:rPr lang="en-GB" sz="2400" dirty="0" smtClean="0"/>
              <a:t>			rubber </a:t>
            </a:r>
            <a:r>
              <a:rPr lang="en-GB" sz="2400" dirty="0"/>
              <a:t>latex</a:t>
            </a:r>
            <a:r>
              <a:rPr lang="en-GB" sz="2400" dirty="0" smtClean="0"/>
              <a:t>)</a:t>
            </a:r>
            <a:r>
              <a:rPr lang="en-IE" sz="2400" dirty="0" smtClean="0"/>
              <a:t> </a:t>
            </a:r>
            <a:endParaRPr lang="en-GB" sz="2400" dirty="0"/>
          </a:p>
          <a:p>
            <a:pPr marL="265176" indent="-265176" fontAlgn="auto">
              <a:spcAft>
                <a:spcPts val="0"/>
              </a:spcAft>
              <a:buFont typeface="Wingdings 2"/>
              <a:buChar char=""/>
              <a:defRPr/>
            </a:pPr>
            <a:r>
              <a:rPr lang="en-GB" sz="2400" dirty="0">
                <a:solidFill>
                  <a:srgbClr val="FF3300"/>
                </a:solidFill>
              </a:rPr>
              <a:t>Mineral Glue :</a:t>
            </a:r>
            <a:r>
              <a:rPr lang="en-GB" sz="2400" dirty="0"/>
              <a:t> (</a:t>
            </a:r>
            <a:r>
              <a:rPr lang="en-GB" sz="2400" dirty="0" err="1"/>
              <a:t>synethic</a:t>
            </a:r>
            <a:r>
              <a:rPr lang="en-GB" sz="2400" dirty="0"/>
              <a:t> resins, coal </a:t>
            </a:r>
            <a:r>
              <a:rPr lang="en-GB" sz="2400" dirty="0" smtClean="0"/>
              <a:t>           			tar </a:t>
            </a:r>
            <a:r>
              <a:rPr lang="en-GB" sz="2400" dirty="0"/>
              <a:t>&amp; </a:t>
            </a:r>
            <a:r>
              <a:rPr lang="en-GB" sz="2400" dirty="0" smtClean="0"/>
              <a:t>crude </a:t>
            </a:r>
            <a:r>
              <a:rPr lang="en-GB" sz="2400" dirty="0"/>
              <a:t>oil)</a:t>
            </a:r>
          </a:p>
          <a:p>
            <a:pPr marL="265176" indent="-265176" fontAlgn="auto">
              <a:spcAft>
                <a:spcPts val="0"/>
              </a:spcAft>
              <a:buFontTx/>
              <a:buNone/>
              <a:defRPr/>
            </a:pPr>
            <a:endParaRPr lang="en-GB" sz="2600" dirty="0"/>
          </a:p>
          <a:p>
            <a:pPr marL="265176" indent="-265176" fontAlgn="auto">
              <a:spcAft>
                <a:spcPts val="0"/>
              </a:spcAft>
              <a:buFontTx/>
              <a:buNone/>
              <a:defRPr/>
            </a:pPr>
            <a:endParaRPr lang="en-GB" sz="2400" dirty="0"/>
          </a:p>
        </p:txBody>
      </p:sp>
      <p:sp>
        <p:nvSpPr>
          <p:cNvPr id="4" name="Slide Number Placeholder 3"/>
          <p:cNvSpPr>
            <a:spLocks noGrp="1"/>
          </p:cNvSpPr>
          <p:nvPr>
            <p:ph type="sldNum" sz="quarter" idx="12"/>
          </p:nvPr>
        </p:nvSpPr>
        <p:spPr/>
        <p:txBody>
          <a:bodyPr/>
          <a:lstStyle/>
          <a:p>
            <a:pPr>
              <a:defRPr/>
            </a:pPr>
            <a:fld id="{392E2BCA-32D5-43D8-8229-ECE03C4BE45A}" type="slidenum">
              <a:rPr lang="en-GB" smtClean="0"/>
              <a:pPr>
                <a:defRPr/>
              </a:pPr>
              <a:t>4</a:t>
            </a:fld>
            <a:endParaRPr lang="en-GB"/>
          </a:p>
        </p:txBody>
      </p:sp>
      <p:sp>
        <p:nvSpPr>
          <p:cNvPr id="5" name="Footer Placeholder 4"/>
          <p:cNvSpPr>
            <a:spLocks noGrp="1"/>
          </p:cNvSpPr>
          <p:nvPr>
            <p:ph type="ftr" sz="quarter" idx="11"/>
          </p:nvPr>
        </p:nvSpPr>
        <p:spPr/>
        <p:txBody>
          <a:bodyPr/>
          <a:lstStyle/>
          <a:p>
            <a:pPr>
              <a:defRPr/>
            </a:pPr>
            <a:r>
              <a:rPr lang="en-GB" smtClean="0"/>
              <a:t>J. Byrne  2013</a:t>
            </a:r>
            <a:endParaRPr lang="en-GB"/>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0" fill="hold" grpId="0" nodeType="withEffect">
                                  <p:stCondLst>
                                    <p:cond delay="0"/>
                                  </p:stCondLst>
                                  <p:childTnLst>
                                    <p:set>
                                      <p:cBhvr>
                                        <p:cTn id="6" dur="1" fill="hold">
                                          <p:stCondLst>
                                            <p:cond delay="0"/>
                                          </p:stCondLst>
                                        </p:cTn>
                                        <p:tgtEl>
                                          <p:spTgt spid="3074"/>
                                        </p:tgtEl>
                                        <p:attrNameLst>
                                          <p:attrName>style.visibility</p:attrName>
                                        </p:attrNameLst>
                                      </p:cBhvr>
                                      <p:to>
                                        <p:strVal val="visible"/>
                                      </p:to>
                                    </p:set>
                                    <p:anim calcmode="lin" valueType="num">
                                      <p:cBhvr>
                                        <p:cTn id="7" dur="500" fill="hold"/>
                                        <p:tgtEl>
                                          <p:spTgt spid="3074"/>
                                        </p:tgtEl>
                                        <p:attrNameLst>
                                          <p:attrName>ppt_w</p:attrName>
                                        </p:attrNameLst>
                                      </p:cBhvr>
                                      <p:tavLst>
                                        <p:tav tm="0">
                                          <p:val>
                                            <p:fltVal val="0"/>
                                          </p:val>
                                        </p:tav>
                                        <p:tav tm="100000">
                                          <p:val>
                                            <p:strVal val="#ppt_w"/>
                                          </p:val>
                                        </p:tav>
                                      </p:tavLst>
                                    </p:anim>
                                    <p:anim calcmode="lin" valueType="num">
                                      <p:cBhvr>
                                        <p:cTn id="8" dur="500" fill="hold"/>
                                        <p:tgtEl>
                                          <p:spTgt spid="3074"/>
                                        </p:tgtEl>
                                        <p:attrNameLst>
                                          <p:attrName>ppt_h</p:attrName>
                                        </p:attrNameLst>
                                      </p:cBhvr>
                                      <p:tavLst>
                                        <p:tav tm="0">
                                          <p:val>
                                            <p:fltVal val="0"/>
                                          </p:val>
                                        </p:tav>
                                        <p:tav tm="100000">
                                          <p:val>
                                            <p:strVal val="#ppt_h"/>
                                          </p:val>
                                        </p:tav>
                                      </p:tavLst>
                                    </p:anim>
                                    <p:animEffect transition="in" filter="fade">
                                      <p:cBhvr>
                                        <p:cTn id="9" dur="500"/>
                                        <p:tgtEl>
                                          <p:spTgt spid="3074"/>
                                        </p:tgtEl>
                                      </p:cBhvr>
                                    </p:animEffect>
                                  </p:childTnLst>
                                </p:cTn>
                              </p:par>
                            </p:childTnLst>
                          </p:cTn>
                        </p:par>
                      </p:childTnLst>
                    </p:cTn>
                  </p:par>
                  <p:par>
                    <p:cTn id="10" fill="hold">
                      <p:stCondLst>
                        <p:cond delay="indefinite"/>
                      </p:stCondLst>
                      <p:childTnLst>
                        <p:par>
                          <p:cTn id="11" fill="hold">
                            <p:stCondLst>
                              <p:cond delay="0"/>
                            </p:stCondLst>
                            <p:childTnLst>
                              <p:par>
                                <p:cTn id="12" presetID="10" presetClass="entr" presetSubtype="0" fill="hold" grpId="0" nodeType="clickEffect">
                                  <p:stCondLst>
                                    <p:cond delay="0"/>
                                  </p:stCondLst>
                                  <p:childTnLst>
                                    <p:set>
                                      <p:cBhvr>
                                        <p:cTn id="13" dur="1" fill="hold">
                                          <p:stCondLst>
                                            <p:cond delay="0"/>
                                          </p:stCondLst>
                                        </p:cTn>
                                        <p:tgtEl>
                                          <p:spTgt spid="3075">
                                            <p:txEl>
                                              <p:pRg st="0" end="0"/>
                                            </p:txEl>
                                          </p:spTgt>
                                        </p:tgtEl>
                                        <p:attrNameLst>
                                          <p:attrName>style.visibility</p:attrName>
                                        </p:attrNameLst>
                                      </p:cBhvr>
                                      <p:to>
                                        <p:strVal val="visible"/>
                                      </p:to>
                                    </p:set>
                                    <p:animEffect transition="in" filter="fade">
                                      <p:cBhvr>
                                        <p:cTn id="14" dur="1000">
                                          <p:stCondLst>
                                            <p:cond delay="0"/>
                                          </p:stCondLst>
                                        </p:cTn>
                                        <p:tgtEl>
                                          <p:spTgt spid="3075">
                                            <p:txEl>
                                              <p:pRg st="0" end="0"/>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10" presetClass="entr" presetSubtype="0" fill="hold" grpId="0" nodeType="clickEffect">
                                  <p:stCondLst>
                                    <p:cond delay="0"/>
                                  </p:stCondLst>
                                  <p:childTnLst>
                                    <p:set>
                                      <p:cBhvr>
                                        <p:cTn id="18" dur="1" fill="hold">
                                          <p:stCondLst>
                                            <p:cond delay="0"/>
                                          </p:stCondLst>
                                        </p:cTn>
                                        <p:tgtEl>
                                          <p:spTgt spid="3075">
                                            <p:txEl>
                                              <p:pRg st="1" end="1"/>
                                            </p:txEl>
                                          </p:spTgt>
                                        </p:tgtEl>
                                        <p:attrNameLst>
                                          <p:attrName>style.visibility</p:attrName>
                                        </p:attrNameLst>
                                      </p:cBhvr>
                                      <p:to>
                                        <p:strVal val="visible"/>
                                      </p:to>
                                    </p:set>
                                    <p:animEffect transition="in" filter="fade">
                                      <p:cBhvr>
                                        <p:cTn id="19" dur="1000">
                                          <p:stCondLst>
                                            <p:cond delay="0"/>
                                          </p:stCondLst>
                                        </p:cTn>
                                        <p:tgtEl>
                                          <p:spTgt spid="3075">
                                            <p:txEl>
                                              <p:pRg st="1" end="1"/>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10" presetClass="entr" presetSubtype="0" fill="hold" grpId="0" nodeType="clickEffect">
                                  <p:stCondLst>
                                    <p:cond delay="0"/>
                                  </p:stCondLst>
                                  <p:childTnLst>
                                    <p:set>
                                      <p:cBhvr>
                                        <p:cTn id="23" dur="1" fill="hold">
                                          <p:stCondLst>
                                            <p:cond delay="0"/>
                                          </p:stCondLst>
                                        </p:cTn>
                                        <p:tgtEl>
                                          <p:spTgt spid="3075">
                                            <p:txEl>
                                              <p:pRg st="2" end="2"/>
                                            </p:txEl>
                                          </p:spTgt>
                                        </p:tgtEl>
                                        <p:attrNameLst>
                                          <p:attrName>style.visibility</p:attrName>
                                        </p:attrNameLst>
                                      </p:cBhvr>
                                      <p:to>
                                        <p:strVal val="visible"/>
                                      </p:to>
                                    </p:set>
                                    <p:animEffect transition="in" filter="fade">
                                      <p:cBhvr>
                                        <p:cTn id="24" dur="1000">
                                          <p:stCondLst>
                                            <p:cond delay="0"/>
                                          </p:stCondLst>
                                        </p:cTn>
                                        <p:tgtEl>
                                          <p:spTgt spid="3075">
                                            <p:txEl>
                                              <p:pRg st="2" end="2"/>
                                            </p:txEl>
                                          </p:spTgt>
                                        </p:tgtEl>
                                      </p:cBhvr>
                                    </p:animEffect>
                                  </p:childTnLst>
                                </p:cTn>
                              </p:par>
                            </p:childTnLst>
                          </p:cTn>
                        </p:par>
                      </p:childTnLst>
                    </p:cTn>
                  </p:par>
                  <p:par>
                    <p:cTn id="25" fill="hold">
                      <p:stCondLst>
                        <p:cond delay="indefinite"/>
                      </p:stCondLst>
                      <p:childTnLst>
                        <p:par>
                          <p:cTn id="26" fill="hold">
                            <p:stCondLst>
                              <p:cond delay="0"/>
                            </p:stCondLst>
                            <p:childTnLst>
                              <p:par>
                                <p:cTn id="27" presetID="10" presetClass="entr" presetSubtype="0" fill="hold" grpId="0" nodeType="clickEffect">
                                  <p:stCondLst>
                                    <p:cond delay="0"/>
                                  </p:stCondLst>
                                  <p:childTnLst>
                                    <p:set>
                                      <p:cBhvr>
                                        <p:cTn id="28" dur="1" fill="hold">
                                          <p:stCondLst>
                                            <p:cond delay="0"/>
                                          </p:stCondLst>
                                        </p:cTn>
                                        <p:tgtEl>
                                          <p:spTgt spid="3075">
                                            <p:txEl>
                                              <p:pRg st="3" end="3"/>
                                            </p:txEl>
                                          </p:spTgt>
                                        </p:tgtEl>
                                        <p:attrNameLst>
                                          <p:attrName>style.visibility</p:attrName>
                                        </p:attrNameLst>
                                      </p:cBhvr>
                                      <p:to>
                                        <p:strVal val="visible"/>
                                      </p:to>
                                    </p:set>
                                    <p:animEffect transition="in" filter="fade">
                                      <p:cBhvr>
                                        <p:cTn id="29" dur="1000">
                                          <p:stCondLst>
                                            <p:cond delay="0"/>
                                          </p:stCondLst>
                                        </p:cTn>
                                        <p:tgtEl>
                                          <p:spTgt spid="3075">
                                            <p:txEl>
                                              <p:pRg st="3" end="3"/>
                                            </p:txEl>
                                          </p:spTgt>
                                        </p:tgtEl>
                                      </p:cBhvr>
                                    </p:animEffect>
                                  </p:childTnLst>
                                </p:cTn>
                              </p:par>
                            </p:childTnLst>
                          </p:cTn>
                        </p:par>
                      </p:childTnLst>
                    </p:cTn>
                  </p:par>
                  <p:par>
                    <p:cTn id="30" fill="hold">
                      <p:stCondLst>
                        <p:cond delay="indefinite"/>
                      </p:stCondLst>
                      <p:childTnLst>
                        <p:par>
                          <p:cTn id="31" fill="hold">
                            <p:stCondLst>
                              <p:cond delay="0"/>
                            </p:stCondLst>
                            <p:childTnLst>
                              <p:par>
                                <p:cTn id="32" presetID="10" presetClass="entr" presetSubtype="0" fill="hold" grpId="0" nodeType="clickEffect">
                                  <p:stCondLst>
                                    <p:cond delay="0"/>
                                  </p:stCondLst>
                                  <p:childTnLst>
                                    <p:set>
                                      <p:cBhvr>
                                        <p:cTn id="33" dur="1" fill="hold">
                                          <p:stCondLst>
                                            <p:cond delay="0"/>
                                          </p:stCondLst>
                                        </p:cTn>
                                        <p:tgtEl>
                                          <p:spTgt spid="3075">
                                            <p:txEl>
                                              <p:pRg st="4" end="4"/>
                                            </p:txEl>
                                          </p:spTgt>
                                        </p:tgtEl>
                                        <p:attrNameLst>
                                          <p:attrName>style.visibility</p:attrName>
                                        </p:attrNameLst>
                                      </p:cBhvr>
                                      <p:to>
                                        <p:strVal val="visible"/>
                                      </p:to>
                                    </p:set>
                                    <p:animEffect transition="in" filter="fade">
                                      <p:cBhvr>
                                        <p:cTn id="34" dur="1000">
                                          <p:stCondLst>
                                            <p:cond delay="0"/>
                                          </p:stCondLst>
                                        </p:cTn>
                                        <p:tgtEl>
                                          <p:spTgt spid="307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4" grpId="0"/>
      <p:bldP spid="3075" grpId="0" build="p"/>
    </p:bldLst>
  </p:timing>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342900" y="366713"/>
            <a:ext cx="6172200" cy="749300"/>
          </a:xfrm>
        </p:spPr>
        <p:txBody>
          <a:bodyPr/>
          <a:lstStyle/>
          <a:p>
            <a:pPr fontAlgn="auto">
              <a:spcAft>
                <a:spcPts val="0"/>
              </a:spcAft>
              <a:defRPr/>
            </a:pPr>
            <a:r>
              <a:rPr lang="en-GB" sz="3200" dirty="0" smtClean="0">
                <a:solidFill>
                  <a:schemeClr val="accent2"/>
                </a:solidFill>
              </a:rPr>
              <a:t>Animal Glue History</a:t>
            </a:r>
            <a:endParaRPr lang="en-GB" sz="3200" dirty="0">
              <a:solidFill>
                <a:schemeClr val="accent2"/>
              </a:solidFill>
            </a:endParaRPr>
          </a:p>
        </p:txBody>
      </p:sp>
      <p:sp>
        <p:nvSpPr>
          <p:cNvPr id="3075" name="Rectangle 3"/>
          <p:cNvSpPr>
            <a:spLocks noGrp="1" noChangeArrowheads="1"/>
          </p:cNvSpPr>
          <p:nvPr>
            <p:ph idx="1"/>
          </p:nvPr>
        </p:nvSpPr>
        <p:spPr>
          <a:xfrm>
            <a:off x="497160" y="1331912"/>
            <a:ext cx="6172200" cy="7560567"/>
          </a:xfrm>
        </p:spPr>
        <p:txBody>
          <a:bodyPr>
            <a:normAutofit/>
          </a:bodyPr>
          <a:lstStyle/>
          <a:p>
            <a:pPr marL="265176" indent="-265176" fontAlgn="auto">
              <a:spcAft>
                <a:spcPts val="0"/>
              </a:spcAft>
              <a:buFont typeface="Wingdings 2"/>
              <a:buChar char=""/>
              <a:defRPr/>
            </a:pPr>
            <a:r>
              <a:rPr lang="en-IE" sz="2400" dirty="0" smtClean="0"/>
              <a:t>The use of animal collagen glue has been traced back over 8000 years, with the discovery of artefacts in caves near the Dead Sea which were found to contain this material as an adhesive.</a:t>
            </a:r>
          </a:p>
          <a:p>
            <a:pPr marL="265176" indent="-265176" fontAlgn="auto">
              <a:spcAft>
                <a:spcPts val="0"/>
              </a:spcAft>
              <a:buFont typeface="Wingdings 2"/>
              <a:buChar char=""/>
              <a:defRPr/>
            </a:pPr>
            <a:endParaRPr lang="en-GB" sz="2400" dirty="0" smtClean="0"/>
          </a:p>
          <a:p>
            <a:pPr marL="265176" indent="-265176">
              <a:defRPr/>
            </a:pPr>
            <a:r>
              <a:rPr lang="en-IE" sz="2400" dirty="0" smtClean="0"/>
              <a:t>Egyptians used collagen glues 4000 years ago. </a:t>
            </a:r>
          </a:p>
          <a:p>
            <a:pPr marL="265176" indent="-265176">
              <a:defRPr/>
            </a:pPr>
            <a:endParaRPr lang="en-IE" sz="2400" dirty="0" smtClean="0"/>
          </a:p>
          <a:p>
            <a:pPr marL="265176" indent="-265176">
              <a:defRPr/>
            </a:pPr>
            <a:r>
              <a:rPr lang="en-IE" sz="2400" dirty="0" smtClean="0"/>
              <a:t>Records show that large glue factories were established in Europe at the end of the 17th century and America at the beginning of the 19th century. </a:t>
            </a:r>
          </a:p>
          <a:p>
            <a:pPr marL="265176" indent="-265176">
              <a:defRPr/>
            </a:pPr>
            <a:endParaRPr lang="en-IE" sz="2400" dirty="0" smtClean="0"/>
          </a:p>
          <a:p>
            <a:pPr marL="265176" indent="-265176">
              <a:defRPr/>
            </a:pPr>
            <a:r>
              <a:rPr lang="en-IE" sz="2400" dirty="0" smtClean="0"/>
              <a:t>This glue was the only glue used by furniture makers until the start of the 20th century  then the development of synthetic adhesives began to change this.</a:t>
            </a:r>
          </a:p>
          <a:p>
            <a:pPr marL="265176" indent="-265176">
              <a:defRPr/>
            </a:pPr>
            <a:endParaRPr lang="en-GB" sz="2400" dirty="0" smtClean="0"/>
          </a:p>
          <a:p>
            <a:pPr marL="265176" indent="-265176" fontAlgn="auto">
              <a:spcAft>
                <a:spcPts val="0"/>
              </a:spcAft>
              <a:buFontTx/>
              <a:buNone/>
              <a:defRPr/>
            </a:pPr>
            <a:endParaRPr lang="en-GB" sz="2400" dirty="0"/>
          </a:p>
        </p:txBody>
      </p:sp>
      <p:sp>
        <p:nvSpPr>
          <p:cNvPr id="4" name="Slide Number Placeholder 3"/>
          <p:cNvSpPr>
            <a:spLocks noGrp="1"/>
          </p:cNvSpPr>
          <p:nvPr>
            <p:ph type="sldNum" sz="quarter" idx="12"/>
          </p:nvPr>
        </p:nvSpPr>
        <p:spPr/>
        <p:txBody>
          <a:bodyPr/>
          <a:lstStyle/>
          <a:p>
            <a:pPr>
              <a:defRPr/>
            </a:pPr>
            <a:fld id="{392E2BCA-32D5-43D8-8229-ECE03C4BE45A}" type="slidenum">
              <a:rPr lang="en-GB" smtClean="0"/>
              <a:pPr>
                <a:defRPr/>
              </a:pPr>
              <a:t>5</a:t>
            </a:fld>
            <a:endParaRPr lang="en-GB"/>
          </a:p>
        </p:txBody>
      </p:sp>
      <p:sp>
        <p:nvSpPr>
          <p:cNvPr id="5" name="Footer Placeholder 4"/>
          <p:cNvSpPr>
            <a:spLocks noGrp="1"/>
          </p:cNvSpPr>
          <p:nvPr>
            <p:ph type="ftr" sz="quarter" idx="11"/>
          </p:nvPr>
        </p:nvSpPr>
        <p:spPr/>
        <p:txBody>
          <a:bodyPr/>
          <a:lstStyle/>
          <a:p>
            <a:pPr>
              <a:defRPr/>
            </a:pPr>
            <a:r>
              <a:rPr lang="en-GB" smtClean="0"/>
              <a:t>J. Byrne  2013</a:t>
            </a:r>
            <a:endParaRPr lang="en-GB"/>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0" fill="hold" grpId="0" nodeType="withEffect">
                                  <p:stCondLst>
                                    <p:cond delay="0"/>
                                  </p:stCondLst>
                                  <p:childTnLst>
                                    <p:set>
                                      <p:cBhvr>
                                        <p:cTn id="6" dur="1" fill="hold">
                                          <p:stCondLst>
                                            <p:cond delay="0"/>
                                          </p:stCondLst>
                                        </p:cTn>
                                        <p:tgtEl>
                                          <p:spTgt spid="3074"/>
                                        </p:tgtEl>
                                        <p:attrNameLst>
                                          <p:attrName>style.visibility</p:attrName>
                                        </p:attrNameLst>
                                      </p:cBhvr>
                                      <p:to>
                                        <p:strVal val="visible"/>
                                      </p:to>
                                    </p:set>
                                    <p:anim calcmode="lin" valueType="num">
                                      <p:cBhvr>
                                        <p:cTn id="7" dur="500" fill="hold"/>
                                        <p:tgtEl>
                                          <p:spTgt spid="3074"/>
                                        </p:tgtEl>
                                        <p:attrNameLst>
                                          <p:attrName>ppt_w</p:attrName>
                                        </p:attrNameLst>
                                      </p:cBhvr>
                                      <p:tavLst>
                                        <p:tav tm="0">
                                          <p:val>
                                            <p:fltVal val="0"/>
                                          </p:val>
                                        </p:tav>
                                        <p:tav tm="100000">
                                          <p:val>
                                            <p:strVal val="#ppt_w"/>
                                          </p:val>
                                        </p:tav>
                                      </p:tavLst>
                                    </p:anim>
                                    <p:anim calcmode="lin" valueType="num">
                                      <p:cBhvr>
                                        <p:cTn id="8" dur="500" fill="hold"/>
                                        <p:tgtEl>
                                          <p:spTgt spid="3074"/>
                                        </p:tgtEl>
                                        <p:attrNameLst>
                                          <p:attrName>ppt_h</p:attrName>
                                        </p:attrNameLst>
                                      </p:cBhvr>
                                      <p:tavLst>
                                        <p:tav tm="0">
                                          <p:val>
                                            <p:fltVal val="0"/>
                                          </p:val>
                                        </p:tav>
                                        <p:tav tm="100000">
                                          <p:val>
                                            <p:strVal val="#ppt_h"/>
                                          </p:val>
                                        </p:tav>
                                      </p:tavLst>
                                    </p:anim>
                                    <p:animEffect transition="in" filter="fade">
                                      <p:cBhvr>
                                        <p:cTn id="9" dur="500"/>
                                        <p:tgtEl>
                                          <p:spTgt spid="3074"/>
                                        </p:tgtEl>
                                      </p:cBhvr>
                                    </p:animEffect>
                                  </p:childTnLst>
                                </p:cTn>
                              </p:par>
                            </p:childTnLst>
                          </p:cTn>
                        </p:par>
                      </p:childTnLst>
                    </p:cTn>
                  </p:par>
                  <p:par>
                    <p:cTn id="10" fill="hold">
                      <p:stCondLst>
                        <p:cond delay="indefinite"/>
                      </p:stCondLst>
                      <p:childTnLst>
                        <p:par>
                          <p:cTn id="11" fill="hold">
                            <p:stCondLst>
                              <p:cond delay="0"/>
                            </p:stCondLst>
                            <p:childTnLst>
                              <p:par>
                                <p:cTn id="12" presetID="10" presetClass="entr" presetSubtype="0" fill="hold" grpId="0" nodeType="clickEffect">
                                  <p:stCondLst>
                                    <p:cond delay="0"/>
                                  </p:stCondLst>
                                  <p:childTnLst>
                                    <p:set>
                                      <p:cBhvr>
                                        <p:cTn id="13" dur="1" fill="hold">
                                          <p:stCondLst>
                                            <p:cond delay="0"/>
                                          </p:stCondLst>
                                        </p:cTn>
                                        <p:tgtEl>
                                          <p:spTgt spid="3075">
                                            <p:txEl>
                                              <p:pRg st="0" end="0"/>
                                            </p:txEl>
                                          </p:spTgt>
                                        </p:tgtEl>
                                        <p:attrNameLst>
                                          <p:attrName>style.visibility</p:attrName>
                                        </p:attrNameLst>
                                      </p:cBhvr>
                                      <p:to>
                                        <p:strVal val="visible"/>
                                      </p:to>
                                    </p:set>
                                    <p:animEffect transition="in" filter="fade">
                                      <p:cBhvr>
                                        <p:cTn id="14" dur="1000">
                                          <p:stCondLst>
                                            <p:cond delay="0"/>
                                          </p:stCondLst>
                                        </p:cTn>
                                        <p:tgtEl>
                                          <p:spTgt spid="3075">
                                            <p:txEl>
                                              <p:pRg st="0" end="0"/>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10" presetClass="entr" presetSubtype="0" fill="hold" grpId="0" nodeType="clickEffect">
                                  <p:stCondLst>
                                    <p:cond delay="0"/>
                                  </p:stCondLst>
                                  <p:childTnLst>
                                    <p:set>
                                      <p:cBhvr>
                                        <p:cTn id="18" dur="1" fill="hold">
                                          <p:stCondLst>
                                            <p:cond delay="0"/>
                                          </p:stCondLst>
                                        </p:cTn>
                                        <p:tgtEl>
                                          <p:spTgt spid="3075">
                                            <p:txEl>
                                              <p:pRg st="2" end="2"/>
                                            </p:txEl>
                                          </p:spTgt>
                                        </p:tgtEl>
                                        <p:attrNameLst>
                                          <p:attrName>style.visibility</p:attrName>
                                        </p:attrNameLst>
                                      </p:cBhvr>
                                      <p:to>
                                        <p:strVal val="visible"/>
                                      </p:to>
                                    </p:set>
                                    <p:animEffect transition="in" filter="fade">
                                      <p:cBhvr>
                                        <p:cTn id="19" dur="1000">
                                          <p:stCondLst>
                                            <p:cond delay="0"/>
                                          </p:stCondLst>
                                        </p:cTn>
                                        <p:tgtEl>
                                          <p:spTgt spid="3075">
                                            <p:txEl>
                                              <p:pRg st="2" end="2"/>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10" presetClass="entr" presetSubtype="0" fill="hold" grpId="0" nodeType="clickEffect">
                                  <p:stCondLst>
                                    <p:cond delay="0"/>
                                  </p:stCondLst>
                                  <p:childTnLst>
                                    <p:set>
                                      <p:cBhvr>
                                        <p:cTn id="23" dur="1" fill="hold">
                                          <p:stCondLst>
                                            <p:cond delay="0"/>
                                          </p:stCondLst>
                                        </p:cTn>
                                        <p:tgtEl>
                                          <p:spTgt spid="3075">
                                            <p:txEl>
                                              <p:pRg st="4" end="4"/>
                                            </p:txEl>
                                          </p:spTgt>
                                        </p:tgtEl>
                                        <p:attrNameLst>
                                          <p:attrName>style.visibility</p:attrName>
                                        </p:attrNameLst>
                                      </p:cBhvr>
                                      <p:to>
                                        <p:strVal val="visible"/>
                                      </p:to>
                                    </p:set>
                                    <p:animEffect transition="in" filter="fade">
                                      <p:cBhvr>
                                        <p:cTn id="24" dur="1000">
                                          <p:stCondLst>
                                            <p:cond delay="0"/>
                                          </p:stCondLst>
                                        </p:cTn>
                                        <p:tgtEl>
                                          <p:spTgt spid="3075">
                                            <p:txEl>
                                              <p:pRg st="4" end="4"/>
                                            </p:txEl>
                                          </p:spTgt>
                                        </p:tgtEl>
                                      </p:cBhvr>
                                    </p:animEffect>
                                  </p:childTnLst>
                                </p:cTn>
                              </p:par>
                            </p:childTnLst>
                          </p:cTn>
                        </p:par>
                      </p:childTnLst>
                    </p:cTn>
                  </p:par>
                  <p:par>
                    <p:cTn id="25" fill="hold">
                      <p:stCondLst>
                        <p:cond delay="indefinite"/>
                      </p:stCondLst>
                      <p:childTnLst>
                        <p:par>
                          <p:cTn id="26" fill="hold">
                            <p:stCondLst>
                              <p:cond delay="0"/>
                            </p:stCondLst>
                            <p:childTnLst>
                              <p:par>
                                <p:cTn id="27" presetID="10" presetClass="entr" presetSubtype="0" fill="hold" grpId="0" nodeType="clickEffect">
                                  <p:stCondLst>
                                    <p:cond delay="0"/>
                                  </p:stCondLst>
                                  <p:childTnLst>
                                    <p:set>
                                      <p:cBhvr>
                                        <p:cTn id="28" dur="1" fill="hold">
                                          <p:stCondLst>
                                            <p:cond delay="0"/>
                                          </p:stCondLst>
                                        </p:cTn>
                                        <p:tgtEl>
                                          <p:spTgt spid="3075">
                                            <p:txEl>
                                              <p:pRg st="6" end="6"/>
                                            </p:txEl>
                                          </p:spTgt>
                                        </p:tgtEl>
                                        <p:attrNameLst>
                                          <p:attrName>style.visibility</p:attrName>
                                        </p:attrNameLst>
                                      </p:cBhvr>
                                      <p:to>
                                        <p:strVal val="visible"/>
                                      </p:to>
                                    </p:set>
                                    <p:animEffect transition="in" filter="fade">
                                      <p:cBhvr>
                                        <p:cTn id="29" dur="1000">
                                          <p:stCondLst>
                                            <p:cond delay="0"/>
                                          </p:stCondLst>
                                        </p:cTn>
                                        <p:tgtEl>
                                          <p:spTgt spid="3075">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4" grpId="0"/>
      <p:bldP spid="3075" grpId="0" build="p"/>
    </p:bldLst>
  </p:timing>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342900" y="366713"/>
            <a:ext cx="6172200" cy="749300"/>
          </a:xfrm>
        </p:spPr>
        <p:txBody>
          <a:bodyPr/>
          <a:lstStyle/>
          <a:p>
            <a:pPr fontAlgn="auto">
              <a:spcAft>
                <a:spcPts val="0"/>
              </a:spcAft>
              <a:defRPr/>
            </a:pPr>
            <a:r>
              <a:rPr lang="en-GB" sz="3200" dirty="0" smtClean="0">
                <a:solidFill>
                  <a:schemeClr val="accent2"/>
                </a:solidFill>
              </a:rPr>
              <a:t>Animal Glue</a:t>
            </a:r>
            <a:endParaRPr lang="en-GB" sz="3200" dirty="0">
              <a:solidFill>
                <a:schemeClr val="accent2"/>
              </a:solidFill>
            </a:endParaRPr>
          </a:p>
        </p:txBody>
      </p:sp>
      <p:sp>
        <p:nvSpPr>
          <p:cNvPr id="3075" name="Rectangle 3"/>
          <p:cNvSpPr>
            <a:spLocks noGrp="1" noChangeArrowheads="1"/>
          </p:cNvSpPr>
          <p:nvPr>
            <p:ph idx="1"/>
          </p:nvPr>
        </p:nvSpPr>
        <p:spPr>
          <a:xfrm>
            <a:off x="497160" y="1331913"/>
            <a:ext cx="6172200" cy="7200900"/>
          </a:xfrm>
        </p:spPr>
        <p:txBody>
          <a:bodyPr>
            <a:normAutofit/>
          </a:bodyPr>
          <a:lstStyle/>
          <a:p>
            <a:pPr marL="265176" indent="-265176">
              <a:defRPr/>
            </a:pPr>
            <a:r>
              <a:rPr lang="en-IE" sz="2400" dirty="0" smtClean="0"/>
              <a:t>American furniture makers started using new synthetic glues, while England and Europe continued to use Animal glue until well after the second World War.</a:t>
            </a:r>
          </a:p>
          <a:p>
            <a:pPr marL="265176" indent="-265176">
              <a:defRPr/>
            </a:pPr>
            <a:endParaRPr lang="en-IE" sz="2400" dirty="0" smtClean="0"/>
          </a:p>
          <a:p>
            <a:pPr marL="265176" indent="-265176">
              <a:defRPr/>
            </a:pPr>
            <a:r>
              <a:rPr lang="en-IE" sz="2400" dirty="0" smtClean="0"/>
              <a:t>Today, traditional animal glues are still used by antique restorers, museum conservators and musical instrument makers and restorers. </a:t>
            </a:r>
          </a:p>
          <a:p>
            <a:pPr marL="265176" indent="-265176">
              <a:defRPr/>
            </a:pPr>
            <a:endParaRPr lang="en-IE" sz="2400" dirty="0" smtClean="0"/>
          </a:p>
          <a:p>
            <a:pPr marL="265176" indent="-265176">
              <a:defRPr/>
            </a:pPr>
            <a:r>
              <a:rPr lang="en-GB" sz="2400" dirty="0" smtClean="0"/>
              <a:t>This glue must be heated in a glue pot &amp; applied hot. Available in slab, pearl, granules or powder.</a:t>
            </a:r>
          </a:p>
          <a:p>
            <a:pPr marL="265176" indent="-265176" fontAlgn="auto">
              <a:spcAft>
                <a:spcPts val="0"/>
              </a:spcAft>
              <a:buFontTx/>
              <a:buNone/>
              <a:defRPr/>
            </a:pPr>
            <a:endParaRPr lang="en-GB" sz="2400" dirty="0"/>
          </a:p>
        </p:txBody>
      </p:sp>
      <p:pic>
        <p:nvPicPr>
          <p:cNvPr id="4" name="Picture 2"/>
          <p:cNvPicPr>
            <a:picLocks noChangeAspect="1" noChangeArrowheads="1"/>
          </p:cNvPicPr>
          <p:nvPr/>
        </p:nvPicPr>
        <p:blipFill>
          <a:blip r:embed="rId2" cstate="screen"/>
          <a:srcRect/>
          <a:stretch>
            <a:fillRect/>
          </a:stretch>
        </p:blipFill>
        <p:spPr bwMode="auto">
          <a:xfrm>
            <a:off x="3212976" y="6804248"/>
            <a:ext cx="3144570" cy="2016224"/>
          </a:xfrm>
          <a:prstGeom prst="rect">
            <a:avLst/>
          </a:prstGeom>
          <a:noFill/>
          <a:ln w="9525">
            <a:noFill/>
            <a:miter lim="800000"/>
            <a:headEnd/>
            <a:tailEnd/>
          </a:ln>
        </p:spPr>
      </p:pic>
      <p:sp>
        <p:nvSpPr>
          <p:cNvPr id="5" name="TextBox 4"/>
          <p:cNvSpPr txBox="1"/>
          <p:nvPr/>
        </p:nvSpPr>
        <p:spPr>
          <a:xfrm>
            <a:off x="980728" y="7092280"/>
            <a:ext cx="2090637" cy="1569660"/>
          </a:xfrm>
          <a:prstGeom prst="rect">
            <a:avLst/>
          </a:prstGeom>
          <a:noFill/>
        </p:spPr>
        <p:txBody>
          <a:bodyPr wrap="none" rtlCol="0">
            <a:spAutoFit/>
          </a:bodyPr>
          <a:lstStyle/>
          <a:p>
            <a:r>
              <a:rPr lang="en-IE" sz="2400" dirty="0" smtClean="0">
                <a:latin typeface="+mn-lt"/>
              </a:rPr>
              <a:t>Animal glue: </a:t>
            </a:r>
          </a:p>
          <a:p>
            <a:r>
              <a:rPr lang="en-IE" sz="2400" dirty="0" smtClean="0">
                <a:latin typeface="+mn-lt"/>
              </a:rPr>
              <a:t>Pearl form </a:t>
            </a:r>
          </a:p>
          <a:p>
            <a:r>
              <a:rPr lang="en-IE" sz="2400" dirty="0" smtClean="0">
                <a:latin typeface="+mn-lt"/>
              </a:rPr>
              <a:t>Image from </a:t>
            </a:r>
          </a:p>
          <a:p>
            <a:r>
              <a:rPr lang="en-IE" sz="2400" dirty="0" smtClean="0">
                <a:latin typeface="+mn-lt"/>
              </a:rPr>
              <a:t>Wikipedia </a:t>
            </a:r>
            <a:endParaRPr lang="en-IE" sz="2400" dirty="0">
              <a:latin typeface="+mn-lt"/>
            </a:endParaRPr>
          </a:p>
        </p:txBody>
      </p:sp>
      <p:sp>
        <p:nvSpPr>
          <p:cNvPr id="6" name="Slide Number Placeholder 5"/>
          <p:cNvSpPr>
            <a:spLocks noGrp="1"/>
          </p:cNvSpPr>
          <p:nvPr>
            <p:ph type="sldNum" sz="quarter" idx="12"/>
          </p:nvPr>
        </p:nvSpPr>
        <p:spPr/>
        <p:txBody>
          <a:bodyPr/>
          <a:lstStyle/>
          <a:p>
            <a:pPr>
              <a:defRPr/>
            </a:pPr>
            <a:fld id="{392E2BCA-32D5-43D8-8229-ECE03C4BE45A}" type="slidenum">
              <a:rPr lang="en-GB" smtClean="0"/>
              <a:pPr>
                <a:defRPr/>
              </a:pPr>
              <a:t>6</a:t>
            </a:fld>
            <a:endParaRPr lang="en-GB"/>
          </a:p>
        </p:txBody>
      </p:sp>
      <p:sp>
        <p:nvSpPr>
          <p:cNvPr id="7" name="Footer Placeholder 6"/>
          <p:cNvSpPr>
            <a:spLocks noGrp="1"/>
          </p:cNvSpPr>
          <p:nvPr>
            <p:ph type="ftr" sz="quarter" idx="11"/>
          </p:nvPr>
        </p:nvSpPr>
        <p:spPr/>
        <p:txBody>
          <a:bodyPr/>
          <a:lstStyle/>
          <a:p>
            <a:pPr>
              <a:defRPr/>
            </a:pPr>
            <a:r>
              <a:rPr lang="en-GB" smtClean="0"/>
              <a:t>J. Byrne  2013</a:t>
            </a:r>
            <a:endParaRPr lang="en-GB"/>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0" fill="hold" grpId="0" nodeType="withEffect">
                                  <p:stCondLst>
                                    <p:cond delay="0"/>
                                  </p:stCondLst>
                                  <p:childTnLst>
                                    <p:set>
                                      <p:cBhvr>
                                        <p:cTn id="6" dur="1" fill="hold">
                                          <p:stCondLst>
                                            <p:cond delay="0"/>
                                          </p:stCondLst>
                                        </p:cTn>
                                        <p:tgtEl>
                                          <p:spTgt spid="3074"/>
                                        </p:tgtEl>
                                        <p:attrNameLst>
                                          <p:attrName>style.visibility</p:attrName>
                                        </p:attrNameLst>
                                      </p:cBhvr>
                                      <p:to>
                                        <p:strVal val="visible"/>
                                      </p:to>
                                    </p:set>
                                    <p:anim calcmode="lin" valueType="num">
                                      <p:cBhvr>
                                        <p:cTn id="7" dur="500" fill="hold"/>
                                        <p:tgtEl>
                                          <p:spTgt spid="3074"/>
                                        </p:tgtEl>
                                        <p:attrNameLst>
                                          <p:attrName>ppt_w</p:attrName>
                                        </p:attrNameLst>
                                      </p:cBhvr>
                                      <p:tavLst>
                                        <p:tav tm="0">
                                          <p:val>
                                            <p:fltVal val="0"/>
                                          </p:val>
                                        </p:tav>
                                        <p:tav tm="100000">
                                          <p:val>
                                            <p:strVal val="#ppt_w"/>
                                          </p:val>
                                        </p:tav>
                                      </p:tavLst>
                                    </p:anim>
                                    <p:anim calcmode="lin" valueType="num">
                                      <p:cBhvr>
                                        <p:cTn id="8" dur="500" fill="hold"/>
                                        <p:tgtEl>
                                          <p:spTgt spid="3074"/>
                                        </p:tgtEl>
                                        <p:attrNameLst>
                                          <p:attrName>ppt_h</p:attrName>
                                        </p:attrNameLst>
                                      </p:cBhvr>
                                      <p:tavLst>
                                        <p:tav tm="0">
                                          <p:val>
                                            <p:fltVal val="0"/>
                                          </p:val>
                                        </p:tav>
                                        <p:tav tm="100000">
                                          <p:val>
                                            <p:strVal val="#ppt_h"/>
                                          </p:val>
                                        </p:tav>
                                      </p:tavLst>
                                    </p:anim>
                                    <p:animEffect transition="in" filter="fade">
                                      <p:cBhvr>
                                        <p:cTn id="9" dur="500"/>
                                        <p:tgtEl>
                                          <p:spTgt spid="3074"/>
                                        </p:tgtEl>
                                      </p:cBhvr>
                                    </p:animEffect>
                                  </p:childTnLst>
                                </p:cTn>
                              </p:par>
                            </p:childTnLst>
                          </p:cTn>
                        </p:par>
                      </p:childTnLst>
                    </p:cTn>
                  </p:par>
                  <p:par>
                    <p:cTn id="10" fill="hold">
                      <p:stCondLst>
                        <p:cond delay="indefinite"/>
                      </p:stCondLst>
                      <p:childTnLst>
                        <p:par>
                          <p:cTn id="11" fill="hold">
                            <p:stCondLst>
                              <p:cond delay="0"/>
                            </p:stCondLst>
                            <p:childTnLst>
                              <p:par>
                                <p:cTn id="12" presetID="10" presetClass="entr" presetSubtype="0" fill="hold" grpId="0" nodeType="clickEffect">
                                  <p:stCondLst>
                                    <p:cond delay="0"/>
                                  </p:stCondLst>
                                  <p:childTnLst>
                                    <p:set>
                                      <p:cBhvr>
                                        <p:cTn id="13" dur="1" fill="hold">
                                          <p:stCondLst>
                                            <p:cond delay="0"/>
                                          </p:stCondLst>
                                        </p:cTn>
                                        <p:tgtEl>
                                          <p:spTgt spid="3075">
                                            <p:txEl>
                                              <p:pRg st="0" end="0"/>
                                            </p:txEl>
                                          </p:spTgt>
                                        </p:tgtEl>
                                        <p:attrNameLst>
                                          <p:attrName>style.visibility</p:attrName>
                                        </p:attrNameLst>
                                      </p:cBhvr>
                                      <p:to>
                                        <p:strVal val="visible"/>
                                      </p:to>
                                    </p:set>
                                    <p:animEffect transition="in" filter="fade">
                                      <p:cBhvr>
                                        <p:cTn id="14" dur="1000">
                                          <p:stCondLst>
                                            <p:cond delay="0"/>
                                          </p:stCondLst>
                                        </p:cTn>
                                        <p:tgtEl>
                                          <p:spTgt spid="3075">
                                            <p:txEl>
                                              <p:pRg st="0" end="0"/>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10" presetClass="entr" presetSubtype="0" fill="hold" grpId="0" nodeType="clickEffect">
                                  <p:stCondLst>
                                    <p:cond delay="0"/>
                                  </p:stCondLst>
                                  <p:childTnLst>
                                    <p:set>
                                      <p:cBhvr>
                                        <p:cTn id="18" dur="1" fill="hold">
                                          <p:stCondLst>
                                            <p:cond delay="0"/>
                                          </p:stCondLst>
                                        </p:cTn>
                                        <p:tgtEl>
                                          <p:spTgt spid="3075">
                                            <p:txEl>
                                              <p:pRg st="2" end="2"/>
                                            </p:txEl>
                                          </p:spTgt>
                                        </p:tgtEl>
                                        <p:attrNameLst>
                                          <p:attrName>style.visibility</p:attrName>
                                        </p:attrNameLst>
                                      </p:cBhvr>
                                      <p:to>
                                        <p:strVal val="visible"/>
                                      </p:to>
                                    </p:set>
                                    <p:animEffect transition="in" filter="fade">
                                      <p:cBhvr>
                                        <p:cTn id="19" dur="1000">
                                          <p:stCondLst>
                                            <p:cond delay="0"/>
                                          </p:stCondLst>
                                        </p:cTn>
                                        <p:tgtEl>
                                          <p:spTgt spid="3075">
                                            <p:txEl>
                                              <p:pRg st="2" end="2"/>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10" presetClass="entr" presetSubtype="0" fill="hold" grpId="0" nodeType="clickEffect">
                                  <p:stCondLst>
                                    <p:cond delay="0"/>
                                  </p:stCondLst>
                                  <p:childTnLst>
                                    <p:set>
                                      <p:cBhvr>
                                        <p:cTn id="23" dur="1" fill="hold">
                                          <p:stCondLst>
                                            <p:cond delay="0"/>
                                          </p:stCondLst>
                                        </p:cTn>
                                        <p:tgtEl>
                                          <p:spTgt spid="3075">
                                            <p:txEl>
                                              <p:pRg st="4" end="4"/>
                                            </p:txEl>
                                          </p:spTgt>
                                        </p:tgtEl>
                                        <p:attrNameLst>
                                          <p:attrName>style.visibility</p:attrName>
                                        </p:attrNameLst>
                                      </p:cBhvr>
                                      <p:to>
                                        <p:strVal val="visible"/>
                                      </p:to>
                                    </p:set>
                                    <p:animEffect transition="in" filter="fade">
                                      <p:cBhvr>
                                        <p:cTn id="24" dur="1000">
                                          <p:stCondLst>
                                            <p:cond delay="0"/>
                                          </p:stCondLst>
                                        </p:cTn>
                                        <p:tgtEl>
                                          <p:spTgt spid="3075">
                                            <p:txEl>
                                              <p:pRg st="4" end="4"/>
                                            </p:txEl>
                                          </p:spTgt>
                                        </p:tgtEl>
                                      </p:cBhvr>
                                    </p:animEffect>
                                  </p:childTnLst>
                                </p:cTn>
                              </p:par>
                            </p:childTnLst>
                          </p:cTn>
                        </p:par>
                      </p:childTnLst>
                    </p:cTn>
                  </p:par>
                  <p:par>
                    <p:cTn id="25" fill="hold">
                      <p:stCondLst>
                        <p:cond delay="indefinite"/>
                      </p:stCondLst>
                      <p:childTnLst>
                        <p:par>
                          <p:cTn id="26" fill="hold">
                            <p:stCondLst>
                              <p:cond delay="0"/>
                            </p:stCondLst>
                            <p:childTnLst>
                              <p:par>
                                <p:cTn id="27" presetID="23" presetClass="entr" presetSubtype="16" fill="hold" nodeType="clickEffect">
                                  <p:stCondLst>
                                    <p:cond delay="0"/>
                                  </p:stCondLst>
                                  <p:childTnLst>
                                    <p:set>
                                      <p:cBhvr>
                                        <p:cTn id="28" dur="1" fill="hold">
                                          <p:stCondLst>
                                            <p:cond delay="0"/>
                                          </p:stCondLst>
                                        </p:cTn>
                                        <p:tgtEl>
                                          <p:spTgt spid="4"/>
                                        </p:tgtEl>
                                        <p:attrNameLst>
                                          <p:attrName>style.visibility</p:attrName>
                                        </p:attrNameLst>
                                      </p:cBhvr>
                                      <p:to>
                                        <p:strVal val="visible"/>
                                      </p:to>
                                    </p:set>
                                    <p:anim calcmode="lin" valueType="num">
                                      <p:cBhvr>
                                        <p:cTn id="29" dur="500" fill="hold"/>
                                        <p:tgtEl>
                                          <p:spTgt spid="4"/>
                                        </p:tgtEl>
                                        <p:attrNameLst>
                                          <p:attrName>ppt_w</p:attrName>
                                        </p:attrNameLst>
                                      </p:cBhvr>
                                      <p:tavLst>
                                        <p:tav tm="0">
                                          <p:val>
                                            <p:fltVal val="0"/>
                                          </p:val>
                                        </p:tav>
                                        <p:tav tm="100000">
                                          <p:val>
                                            <p:strVal val="#ppt_w"/>
                                          </p:val>
                                        </p:tav>
                                      </p:tavLst>
                                    </p:anim>
                                    <p:anim calcmode="lin" valueType="num">
                                      <p:cBhvr>
                                        <p:cTn id="30" dur="500" fill="hold"/>
                                        <p:tgtEl>
                                          <p:spTgt spid="4"/>
                                        </p:tgtEl>
                                        <p:attrNameLst>
                                          <p:attrName>ppt_h</p:attrName>
                                        </p:attrNameLst>
                                      </p:cBhvr>
                                      <p:tavLst>
                                        <p:tav tm="0">
                                          <p:val>
                                            <p:fltVal val="0"/>
                                          </p:val>
                                        </p:tav>
                                        <p:tav tm="100000">
                                          <p:val>
                                            <p:strVal val="#ppt_h"/>
                                          </p:val>
                                        </p:tav>
                                      </p:tavLst>
                                    </p:anim>
                                  </p:childTnLst>
                                </p:cTn>
                              </p:par>
                            </p:childTnLst>
                          </p:cTn>
                        </p:par>
                      </p:childTnLst>
                    </p:cTn>
                  </p:par>
                  <p:par>
                    <p:cTn id="31" fill="hold">
                      <p:stCondLst>
                        <p:cond delay="indefinite"/>
                      </p:stCondLst>
                      <p:childTnLst>
                        <p:par>
                          <p:cTn id="32" fill="hold">
                            <p:stCondLst>
                              <p:cond delay="0"/>
                            </p:stCondLst>
                            <p:childTnLst>
                              <p:par>
                                <p:cTn id="33" presetID="23" presetClass="entr" presetSubtype="16" fill="hold" grpId="0" nodeType="clickEffect">
                                  <p:stCondLst>
                                    <p:cond delay="0"/>
                                  </p:stCondLst>
                                  <p:childTnLst>
                                    <p:set>
                                      <p:cBhvr>
                                        <p:cTn id="34" dur="1" fill="hold">
                                          <p:stCondLst>
                                            <p:cond delay="0"/>
                                          </p:stCondLst>
                                        </p:cTn>
                                        <p:tgtEl>
                                          <p:spTgt spid="5"/>
                                        </p:tgtEl>
                                        <p:attrNameLst>
                                          <p:attrName>style.visibility</p:attrName>
                                        </p:attrNameLst>
                                      </p:cBhvr>
                                      <p:to>
                                        <p:strVal val="visible"/>
                                      </p:to>
                                    </p:set>
                                    <p:anim calcmode="lin" valueType="num">
                                      <p:cBhvr>
                                        <p:cTn id="35" dur="500" fill="hold"/>
                                        <p:tgtEl>
                                          <p:spTgt spid="5"/>
                                        </p:tgtEl>
                                        <p:attrNameLst>
                                          <p:attrName>ppt_w</p:attrName>
                                        </p:attrNameLst>
                                      </p:cBhvr>
                                      <p:tavLst>
                                        <p:tav tm="0">
                                          <p:val>
                                            <p:fltVal val="0"/>
                                          </p:val>
                                        </p:tav>
                                        <p:tav tm="100000">
                                          <p:val>
                                            <p:strVal val="#ppt_w"/>
                                          </p:val>
                                        </p:tav>
                                      </p:tavLst>
                                    </p:anim>
                                    <p:anim calcmode="lin" valueType="num">
                                      <p:cBhvr>
                                        <p:cTn id="36" dur="500" fill="hold"/>
                                        <p:tgtEl>
                                          <p:spTgt spid="5"/>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4" grpId="0"/>
      <p:bldP spid="3075" grpId="0" build="p"/>
      <p:bldP spid="5"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48680" y="1267544"/>
            <a:ext cx="5623560" cy="6400800"/>
          </a:xfrm>
        </p:spPr>
        <p:txBody>
          <a:bodyPr>
            <a:normAutofit/>
          </a:bodyPr>
          <a:lstStyle/>
          <a:p>
            <a:r>
              <a:rPr lang="en-IE" sz="2400" dirty="0" smtClean="0"/>
              <a:t>Animal glues are derived from casein, hide, bone collagen &amp; blood albumen . All of these adhesive products are organic in nature and non toxic to humans. </a:t>
            </a:r>
          </a:p>
          <a:p>
            <a:endParaRPr lang="en-IE" sz="2400" dirty="0" smtClean="0"/>
          </a:p>
          <a:p>
            <a:pPr>
              <a:lnSpc>
                <a:spcPct val="80000"/>
              </a:lnSpc>
            </a:pPr>
            <a:r>
              <a:rPr lang="en-GB" sz="2400" dirty="0" smtClean="0">
                <a:solidFill>
                  <a:srgbClr val="FF3300"/>
                </a:solidFill>
              </a:rPr>
              <a:t>Advantages of Animal Glue  </a:t>
            </a:r>
            <a:r>
              <a:rPr lang="en-GB" sz="2400" dirty="0" smtClean="0"/>
              <a:t> Strong. Great for curved veneering. Veneer can be re-softened and when set and repositioned. Glue can be reheated and reused again. Cheap.</a:t>
            </a:r>
          </a:p>
          <a:p>
            <a:pPr>
              <a:lnSpc>
                <a:spcPct val="80000"/>
              </a:lnSpc>
              <a:buFontTx/>
              <a:buNone/>
            </a:pPr>
            <a:endParaRPr lang="en-GB" sz="2400" dirty="0" smtClean="0"/>
          </a:p>
          <a:p>
            <a:pPr>
              <a:lnSpc>
                <a:spcPct val="80000"/>
              </a:lnSpc>
            </a:pPr>
            <a:r>
              <a:rPr lang="en-GB" sz="2400" dirty="0" smtClean="0">
                <a:solidFill>
                  <a:srgbClr val="FF3300"/>
                </a:solidFill>
              </a:rPr>
              <a:t>Disadvantages of Animal Glue  </a:t>
            </a:r>
            <a:r>
              <a:rPr lang="en-GB" sz="2400" dirty="0" smtClean="0"/>
              <a:t> Has to heated before use and applied hot. Can be quite pungent. Short pot life. Quite messy. Not waterproof.</a:t>
            </a:r>
          </a:p>
          <a:p>
            <a:endParaRPr lang="en-IE" sz="2400" dirty="0"/>
          </a:p>
        </p:txBody>
      </p:sp>
      <p:sp>
        <p:nvSpPr>
          <p:cNvPr id="6" name="Rectangle 2"/>
          <p:cNvSpPr txBox="1">
            <a:spLocks noChangeArrowheads="1"/>
          </p:cNvSpPr>
          <p:nvPr/>
        </p:nvSpPr>
        <p:spPr>
          <a:xfrm>
            <a:off x="342900" y="366713"/>
            <a:ext cx="6172200" cy="749300"/>
          </a:xfrm>
          <a:prstGeom prst="rect">
            <a:avLst/>
          </a:prstGeom>
        </p:spPr>
        <p:txBody>
          <a:bodyPr anchor="ctr">
            <a:norm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GB" sz="3200" b="0" i="0" u="none" strike="noStrike" kern="1200" cap="none" spc="0" normalizeH="0" baseline="0" noProof="0" smtClean="0">
                <a:ln>
                  <a:noFill/>
                </a:ln>
                <a:solidFill>
                  <a:schemeClr val="accent2"/>
                </a:solidFill>
                <a:effectLst>
                  <a:outerShdw blurRad="50000" dist="30000" dir="5400000" algn="tl" rotWithShape="0">
                    <a:srgbClr val="000000">
                      <a:alpha val="30000"/>
                    </a:srgbClr>
                  </a:outerShdw>
                </a:effectLst>
                <a:uLnTx/>
                <a:uFillTx/>
                <a:latin typeface="+mj-lt"/>
                <a:ea typeface="+mj-ea"/>
                <a:cs typeface="+mj-cs"/>
              </a:rPr>
              <a:t>Animal Glue</a:t>
            </a:r>
            <a:endParaRPr kumimoji="0" lang="en-GB" sz="3200" b="0" i="0" u="none" strike="noStrike" kern="1200" cap="none" spc="0" normalizeH="0" baseline="0" noProof="0" dirty="0">
              <a:ln>
                <a:noFill/>
              </a:ln>
              <a:solidFill>
                <a:schemeClr val="accent2"/>
              </a:solidFill>
              <a:effectLst>
                <a:outerShdw blurRad="50000" dist="30000" dir="5400000" algn="tl" rotWithShape="0">
                  <a:srgbClr val="000000">
                    <a:alpha val="30000"/>
                  </a:srgbClr>
                </a:outerShdw>
              </a:effectLst>
              <a:uLnTx/>
              <a:uFillTx/>
              <a:latin typeface="+mj-lt"/>
              <a:ea typeface="+mj-ea"/>
              <a:cs typeface="+mj-cs"/>
            </a:endParaRPr>
          </a:p>
        </p:txBody>
      </p:sp>
      <p:sp>
        <p:nvSpPr>
          <p:cNvPr id="4" name="Slide Number Placeholder 3"/>
          <p:cNvSpPr>
            <a:spLocks noGrp="1"/>
          </p:cNvSpPr>
          <p:nvPr>
            <p:ph type="sldNum" sz="quarter" idx="12"/>
          </p:nvPr>
        </p:nvSpPr>
        <p:spPr/>
        <p:txBody>
          <a:bodyPr/>
          <a:lstStyle/>
          <a:p>
            <a:pPr>
              <a:defRPr/>
            </a:pPr>
            <a:fld id="{392E2BCA-32D5-43D8-8229-ECE03C4BE45A}" type="slidenum">
              <a:rPr lang="en-GB" smtClean="0"/>
              <a:pPr>
                <a:defRPr/>
              </a:pPr>
              <a:t>7</a:t>
            </a:fld>
            <a:endParaRPr lang="en-GB"/>
          </a:p>
        </p:txBody>
      </p:sp>
      <p:sp>
        <p:nvSpPr>
          <p:cNvPr id="5" name="Footer Placeholder 4"/>
          <p:cNvSpPr>
            <a:spLocks noGrp="1"/>
          </p:cNvSpPr>
          <p:nvPr>
            <p:ph type="ftr" sz="quarter" idx="11"/>
          </p:nvPr>
        </p:nvSpPr>
        <p:spPr/>
        <p:txBody>
          <a:bodyPr/>
          <a:lstStyle/>
          <a:p>
            <a:pPr>
              <a:defRPr/>
            </a:pPr>
            <a:r>
              <a:rPr lang="en-GB" smtClean="0"/>
              <a:t>J. Byrne  2013</a:t>
            </a:r>
            <a:endParaRPr lang="en-GB"/>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 name="Rectangle 2"/>
          <p:cNvSpPr txBox="1">
            <a:spLocks noChangeArrowheads="1"/>
          </p:cNvSpPr>
          <p:nvPr/>
        </p:nvSpPr>
        <p:spPr>
          <a:xfrm>
            <a:off x="342900" y="366713"/>
            <a:ext cx="6172200" cy="749300"/>
          </a:xfrm>
          <a:prstGeom prst="rect">
            <a:avLst/>
          </a:prstGeom>
        </p:spPr>
        <p:txBody>
          <a:bodyPr anchor="ctr">
            <a:norm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GB" sz="3200" b="0" i="0" u="none" strike="noStrike" kern="1200" cap="none" spc="0" normalizeH="0" baseline="0" noProof="0" dirty="0" smtClean="0">
                <a:ln>
                  <a:noFill/>
                </a:ln>
                <a:solidFill>
                  <a:schemeClr val="accent2"/>
                </a:solidFill>
                <a:effectLst>
                  <a:outerShdw blurRad="50000" dist="30000" dir="5400000" algn="tl" rotWithShape="0">
                    <a:srgbClr val="000000">
                      <a:alpha val="30000"/>
                    </a:srgbClr>
                  </a:outerShdw>
                </a:effectLst>
                <a:uLnTx/>
                <a:uFillTx/>
                <a:latin typeface="+mj-lt"/>
                <a:ea typeface="+mj-ea"/>
                <a:cs typeface="+mj-cs"/>
              </a:rPr>
              <a:t>Animal Glue Pot</a:t>
            </a:r>
            <a:endParaRPr kumimoji="0" lang="en-GB" sz="3200" b="0" i="0" u="none" strike="noStrike" kern="1200" cap="none" spc="0" normalizeH="0" baseline="0" noProof="0" dirty="0">
              <a:ln>
                <a:noFill/>
              </a:ln>
              <a:solidFill>
                <a:schemeClr val="accent2"/>
              </a:solidFill>
              <a:effectLst>
                <a:outerShdw blurRad="50000" dist="30000" dir="5400000" algn="tl" rotWithShape="0">
                  <a:srgbClr val="000000">
                    <a:alpha val="30000"/>
                  </a:srgbClr>
                </a:outerShdw>
              </a:effectLst>
              <a:uLnTx/>
              <a:uFillTx/>
              <a:latin typeface="+mj-lt"/>
              <a:ea typeface="+mj-ea"/>
              <a:cs typeface="+mj-cs"/>
            </a:endParaRPr>
          </a:p>
        </p:txBody>
      </p:sp>
      <p:pic>
        <p:nvPicPr>
          <p:cNvPr id="35842" name="Picture 2"/>
          <p:cNvPicPr>
            <a:picLocks noChangeAspect="1" noChangeArrowheads="1"/>
          </p:cNvPicPr>
          <p:nvPr/>
        </p:nvPicPr>
        <p:blipFill>
          <a:blip r:embed="rId2" cstate="screen"/>
          <a:srcRect/>
          <a:stretch>
            <a:fillRect/>
          </a:stretch>
        </p:blipFill>
        <p:spPr bwMode="auto">
          <a:xfrm>
            <a:off x="3645024" y="4283968"/>
            <a:ext cx="2758874" cy="3672408"/>
          </a:xfrm>
          <a:prstGeom prst="rect">
            <a:avLst/>
          </a:prstGeom>
          <a:noFill/>
          <a:ln w="9525">
            <a:noFill/>
            <a:miter lim="800000"/>
            <a:headEnd/>
            <a:tailEnd/>
          </a:ln>
        </p:spPr>
      </p:pic>
      <p:pic>
        <p:nvPicPr>
          <p:cNvPr id="35843" name="Picture 3"/>
          <p:cNvPicPr>
            <a:picLocks noGrp="1" noChangeAspect="1" noChangeArrowheads="1"/>
          </p:cNvPicPr>
          <p:nvPr>
            <p:ph idx="1"/>
          </p:nvPr>
        </p:nvPicPr>
        <p:blipFill>
          <a:blip r:embed="rId3" cstate="screen"/>
          <a:srcRect/>
          <a:stretch>
            <a:fillRect/>
          </a:stretch>
        </p:blipFill>
        <p:spPr bwMode="auto">
          <a:xfrm>
            <a:off x="836712" y="1259632"/>
            <a:ext cx="3548966" cy="2736304"/>
          </a:xfrm>
          <a:prstGeom prst="rect">
            <a:avLst/>
          </a:prstGeom>
          <a:noFill/>
          <a:ln w="9525">
            <a:noFill/>
            <a:miter lim="800000"/>
            <a:headEnd/>
            <a:tailEnd/>
          </a:ln>
        </p:spPr>
      </p:pic>
      <p:sp>
        <p:nvSpPr>
          <p:cNvPr id="7" name="TextBox 6"/>
          <p:cNvSpPr txBox="1"/>
          <p:nvPr/>
        </p:nvSpPr>
        <p:spPr>
          <a:xfrm>
            <a:off x="4941168" y="1475656"/>
            <a:ext cx="1776577" cy="1938992"/>
          </a:xfrm>
          <a:prstGeom prst="rect">
            <a:avLst/>
          </a:prstGeom>
          <a:noFill/>
        </p:spPr>
        <p:txBody>
          <a:bodyPr wrap="square" rtlCol="0">
            <a:spAutoFit/>
          </a:bodyPr>
          <a:lstStyle/>
          <a:p>
            <a:r>
              <a:rPr lang="en-IE" sz="2400" dirty="0" smtClean="0">
                <a:latin typeface="+mj-lt"/>
              </a:rPr>
              <a:t>Traditional</a:t>
            </a:r>
          </a:p>
          <a:p>
            <a:r>
              <a:rPr lang="en-IE" sz="2400" dirty="0" smtClean="0">
                <a:latin typeface="+mj-lt"/>
              </a:rPr>
              <a:t>Glue pot</a:t>
            </a:r>
          </a:p>
          <a:p>
            <a:r>
              <a:rPr lang="en-IE" sz="2400" dirty="0" smtClean="0">
                <a:latin typeface="+mj-lt"/>
              </a:rPr>
              <a:t>Used over</a:t>
            </a:r>
          </a:p>
          <a:p>
            <a:r>
              <a:rPr lang="en-IE" sz="2400" dirty="0" smtClean="0">
                <a:latin typeface="+mj-lt"/>
              </a:rPr>
              <a:t>Heat source </a:t>
            </a:r>
            <a:endParaRPr lang="en-IE" sz="2400" dirty="0">
              <a:latin typeface="+mj-lt"/>
            </a:endParaRPr>
          </a:p>
        </p:txBody>
      </p:sp>
      <p:sp>
        <p:nvSpPr>
          <p:cNvPr id="8" name="TextBox 7"/>
          <p:cNvSpPr txBox="1"/>
          <p:nvPr/>
        </p:nvSpPr>
        <p:spPr>
          <a:xfrm>
            <a:off x="764704" y="4427984"/>
            <a:ext cx="3096344" cy="1569660"/>
          </a:xfrm>
          <a:prstGeom prst="rect">
            <a:avLst/>
          </a:prstGeom>
          <a:noFill/>
        </p:spPr>
        <p:txBody>
          <a:bodyPr wrap="square" rtlCol="0">
            <a:spAutoFit/>
          </a:bodyPr>
          <a:lstStyle/>
          <a:p>
            <a:r>
              <a:rPr lang="en-IE" sz="2400" dirty="0" smtClean="0">
                <a:latin typeface="+mj-lt"/>
              </a:rPr>
              <a:t>Modern  electric glue pot opposite</a:t>
            </a:r>
          </a:p>
          <a:p>
            <a:r>
              <a:rPr lang="en-IE" sz="2400" dirty="0" smtClean="0">
                <a:latin typeface="+mj-lt"/>
              </a:rPr>
              <a:t>Bottled liquid hide glue below</a:t>
            </a:r>
          </a:p>
        </p:txBody>
      </p:sp>
      <p:pic>
        <p:nvPicPr>
          <p:cNvPr id="35845" name="Picture 5"/>
          <p:cNvPicPr>
            <a:picLocks noChangeAspect="1" noChangeArrowheads="1"/>
          </p:cNvPicPr>
          <p:nvPr/>
        </p:nvPicPr>
        <p:blipFill>
          <a:blip r:embed="rId4" cstate="screen"/>
          <a:srcRect l="8392"/>
          <a:stretch>
            <a:fillRect/>
          </a:stretch>
        </p:blipFill>
        <p:spPr bwMode="auto">
          <a:xfrm>
            <a:off x="836712" y="5940152"/>
            <a:ext cx="2358008" cy="3203848"/>
          </a:xfrm>
          <a:prstGeom prst="rect">
            <a:avLst/>
          </a:prstGeom>
          <a:noFill/>
          <a:ln w="9525">
            <a:noFill/>
            <a:miter lim="800000"/>
            <a:headEnd/>
            <a:tailEnd/>
          </a:ln>
        </p:spPr>
      </p:pic>
      <p:sp>
        <p:nvSpPr>
          <p:cNvPr id="9" name="Slide Number Placeholder 8"/>
          <p:cNvSpPr>
            <a:spLocks noGrp="1"/>
          </p:cNvSpPr>
          <p:nvPr>
            <p:ph type="sldNum" sz="quarter" idx="12"/>
          </p:nvPr>
        </p:nvSpPr>
        <p:spPr/>
        <p:txBody>
          <a:bodyPr/>
          <a:lstStyle/>
          <a:p>
            <a:pPr>
              <a:defRPr/>
            </a:pPr>
            <a:fld id="{392E2BCA-32D5-43D8-8229-ECE03C4BE45A}" type="slidenum">
              <a:rPr lang="en-GB" smtClean="0"/>
              <a:pPr>
                <a:defRPr/>
              </a:pPr>
              <a:t>8</a:t>
            </a:fld>
            <a:endParaRPr lang="en-GB"/>
          </a:p>
        </p:txBody>
      </p:sp>
      <p:sp>
        <p:nvSpPr>
          <p:cNvPr id="10" name="Footer Placeholder 9"/>
          <p:cNvSpPr>
            <a:spLocks noGrp="1"/>
          </p:cNvSpPr>
          <p:nvPr>
            <p:ph type="ftr" sz="quarter" idx="11"/>
          </p:nvPr>
        </p:nvSpPr>
        <p:spPr/>
        <p:txBody>
          <a:bodyPr/>
          <a:lstStyle/>
          <a:p>
            <a:pPr>
              <a:defRPr/>
            </a:pPr>
            <a:r>
              <a:rPr lang="en-GB" smtClean="0"/>
              <a:t>J. Byrne  2013</a:t>
            </a:r>
            <a:endParaRPr lang="en-GB"/>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500" fill="hold"/>
                                        <p:tgtEl>
                                          <p:spTgt spid="7"/>
                                        </p:tgtEl>
                                        <p:attrNameLst>
                                          <p:attrName>ppt_x</p:attrName>
                                        </p:attrNameLst>
                                      </p:cBhvr>
                                      <p:tavLst>
                                        <p:tav tm="0">
                                          <p:val>
                                            <p:strVal val="#ppt_x"/>
                                          </p:val>
                                        </p:tav>
                                        <p:tav tm="100000">
                                          <p:val>
                                            <p:strVal val="#ppt_x"/>
                                          </p:val>
                                        </p:tav>
                                      </p:tavLst>
                                    </p:anim>
                                    <p:anim calcmode="lin" valueType="num">
                                      <p:cBhvr additive="base">
                                        <p:cTn id="8"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5842"/>
                                        </p:tgtEl>
                                        <p:attrNameLst>
                                          <p:attrName>style.visibility</p:attrName>
                                        </p:attrNameLst>
                                      </p:cBhvr>
                                      <p:to>
                                        <p:strVal val="visible"/>
                                      </p:to>
                                    </p:set>
                                    <p:anim calcmode="lin" valueType="num">
                                      <p:cBhvr additive="base">
                                        <p:cTn id="13" dur="500" fill="hold"/>
                                        <p:tgtEl>
                                          <p:spTgt spid="35842"/>
                                        </p:tgtEl>
                                        <p:attrNameLst>
                                          <p:attrName>ppt_x</p:attrName>
                                        </p:attrNameLst>
                                      </p:cBhvr>
                                      <p:tavLst>
                                        <p:tav tm="0">
                                          <p:val>
                                            <p:strVal val="#ppt_x"/>
                                          </p:val>
                                        </p:tav>
                                        <p:tav tm="100000">
                                          <p:val>
                                            <p:strVal val="#ppt_x"/>
                                          </p:val>
                                        </p:tav>
                                      </p:tavLst>
                                    </p:anim>
                                    <p:anim calcmode="lin" valueType="num">
                                      <p:cBhvr additive="base">
                                        <p:cTn id="14" dur="500" fill="hold"/>
                                        <p:tgtEl>
                                          <p:spTgt spid="35842"/>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8"/>
                                        </p:tgtEl>
                                        <p:attrNameLst>
                                          <p:attrName>style.visibility</p:attrName>
                                        </p:attrNameLst>
                                      </p:cBhvr>
                                      <p:to>
                                        <p:strVal val="visible"/>
                                      </p:to>
                                    </p:set>
                                    <p:anim calcmode="lin" valueType="num">
                                      <p:cBhvr additive="base">
                                        <p:cTn id="19" dur="500" fill="hold"/>
                                        <p:tgtEl>
                                          <p:spTgt spid="8"/>
                                        </p:tgtEl>
                                        <p:attrNameLst>
                                          <p:attrName>ppt_x</p:attrName>
                                        </p:attrNameLst>
                                      </p:cBhvr>
                                      <p:tavLst>
                                        <p:tav tm="0">
                                          <p:val>
                                            <p:strVal val="#ppt_x"/>
                                          </p:val>
                                        </p:tav>
                                        <p:tav tm="100000">
                                          <p:val>
                                            <p:strVal val="#ppt_x"/>
                                          </p:val>
                                        </p:tav>
                                      </p:tavLst>
                                    </p:anim>
                                    <p:anim calcmode="lin" valueType="num">
                                      <p:cBhvr additive="base">
                                        <p:cTn id="20"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5845"/>
                                        </p:tgtEl>
                                        <p:attrNameLst>
                                          <p:attrName>style.visibility</p:attrName>
                                        </p:attrNameLst>
                                      </p:cBhvr>
                                      <p:to>
                                        <p:strVal val="visible"/>
                                      </p:to>
                                    </p:set>
                                    <p:anim calcmode="lin" valueType="num">
                                      <p:cBhvr additive="base">
                                        <p:cTn id="25" dur="500" fill="hold"/>
                                        <p:tgtEl>
                                          <p:spTgt spid="35845"/>
                                        </p:tgtEl>
                                        <p:attrNameLst>
                                          <p:attrName>ppt_x</p:attrName>
                                        </p:attrNameLst>
                                      </p:cBhvr>
                                      <p:tavLst>
                                        <p:tav tm="0">
                                          <p:val>
                                            <p:strVal val="#ppt_x"/>
                                          </p:val>
                                        </p:tav>
                                        <p:tav tm="100000">
                                          <p:val>
                                            <p:strVal val="#ppt_x"/>
                                          </p:val>
                                        </p:tav>
                                      </p:tavLst>
                                    </p:anim>
                                    <p:anim calcmode="lin" valueType="num">
                                      <p:cBhvr additive="base">
                                        <p:cTn id="26" dur="500" fill="hold"/>
                                        <p:tgtEl>
                                          <p:spTgt spid="3584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8" grpId="0"/>
    </p:bldLst>
  </p:timing>
</p:sld>
</file>

<file path=ppt/slides/slide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342900" y="366713"/>
            <a:ext cx="6172200" cy="749300"/>
          </a:xfrm>
        </p:spPr>
        <p:txBody>
          <a:bodyPr/>
          <a:lstStyle/>
          <a:p>
            <a:pPr fontAlgn="auto">
              <a:spcAft>
                <a:spcPts val="0"/>
              </a:spcAft>
              <a:defRPr/>
            </a:pPr>
            <a:r>
              <a:rPr lang="en-GB" sz="3200" dirty="0" smtClean="0">
                <a:solidFill>
                  <a:schemeClr val="accent2"/>
                </a:solidFill>
              </a:rPr>
              <a:t>Vegetable Glue</a:t>
            </a:r>
            <a:endParaRPr lang="en-GB" sz="3200" dirty="0">
              <a:solidFill>
                <a:schemeClr val="accent2"/>
              </a:solidFill>
            </a:endParaRPr>
          </a:p>
        </p:txBody>
      </p:sp>
      <p:sp>
        <p:nvSpPr>
          <p:cNvPr id="3075" name="Rectangle 3"/>
          <p:cNvSpPr>
            <a:spLocks noGrp="1" noChangeArrowheads="1"/>
          </p:cNvSpPr>
          <p:nvPr>
            <p:ph idx="1"/>
          </p:nvPr>
        </p:nvSpPr>
        <p:spPr>
          <a:xfrm>
            <a:off x="476672" y="1403648"/>
            <a:ext cx="6172200" cy="7128892"/>
          </a:xfrm>
        </p:spPr>
        <p:txBody>
          <a:bodyPr>
            <a:normAutofit/>
          </a:bodyPr>
          <a:lstStyle/>
          <a:p>
            <a:pPr marL="265176" indent="-265176" fontAlgn="auto">
              <a:spcAft>
                <a:spcPts val="0"/>
              </a:spcAft>
              <a:buFont typeface="Wingdings 2"/>
              <a:buChar char=""/>
              <a:defRPr/>
            </a:pPr>
            <a:r>
              <a:rPr lang="en-GB" sz="2400" dirty="0" smtClean="0">
                <a:solidFill>
                  <a:schemeClr val="accent2"/>
                </a:solidFill>
              </a:rPr>
              <a:t>Vegetable </a:t>
            </a:r>
            <a:r>
              <a:rPr lang="en-GB" sz="2400" dirty="0">
                <a:solidFill>
                  <a:schemeClr val="accent2"/>
                </a:solidFill>
              </a:rPr>
              <a:t>Glue :</a:t>
            </a:r>
            <a:r>
              <a:rPr lang="en-GB" sz="2400" dirty="0"/>
              <a:t> </a:t>
            </a:r>
            <a:r>
              <a:rPr lang="en-GB" sz="2400" dirty="0" smtClean="0"/>
              <a:t> is made from the starch, gum and grains in vegetables and plants.</a:t>
            </a:r>
          </a:p>
          <a:p>
            <a:pPr marL="265176" indent="-265176" fontAlgn="auto">
              <a:spcAft>
                <a:spcPts val="0"/>
              </a:spcAft>
              <a:buFont typeface="Wingdings 2"/>
              <a:buChar char=""/>
              <a:defRPr/>
            </a:pPr>
            <a:r>
              <a:rPr lang="en-GB" sz="2400" dirty="0" smtClean="0"/>
              <a:t>They are ground down and remixed with water to form a glue.</a:t>
            </a:r>
          </a:p>
          <a:p>
            <a:pPr marL="265176" indent="-265176" fontAlgn="auto">
              <a:spcAft>
                <a:spcPts val="0"/>
              </a:spcAft>
              <a:buFont typeface="Wingdings 2"/>
              <a:buChar char=""/>
              <a:defRPr/>
            </a:pPr>
            <a:r>
              <a:rPr lang="en-GB" sz="2400" dirty="0" smtClean="0"/>
              <a:t>They have no real strength and were used for laying material. </a:t>
            </a:r>
          </a:p>
          <a:p>
            <a:pPr marL="265176" indent="-265176" fontAlgn="auto">
              <a:spcAft>
                <a:spcPts val="0"/>
              </a:spcAft>
              <a:buFont typeface="Wingdings 2"/>
              <a:buChar char=""/>
              <a:defRPr/>
            </a:pPr>
            <a:r>
              <a:rPr lang="en-GB" sz="2400" dirty="0" smtClean="0"/>
              <a:t>Also used on paper tape.</a:t>
            </a:r>
          </a:p>
          <a:p>
            <a:pPr marL="265176" indent="-265176" fontAlgn="auto">
              <a:spcAft>
                <a:spcPts val="0"/>
              </a:spcAft>
              <a:buFont typeface="Wingdings 2"/>
              <a:buChar char=""/>
              <a:defRPr/>
            </a:pPr>
            <a:endParaRPr lang="en-GB" sz="2400" dirty="0" smtClean="0"/>
          </a:p>
          <a:p>
            <a:pPr marL="265176" indent="-265176">
              <a:defRPr/>
            </a:pPr>
            <a:r>
              <a:rPr lang="en-GB" sz="2400" dirty="0" smtClean="0"/>
              <a:t>Rubber latex glue is mixed with a  solvents and sets by evaporation. They  are used for leather work and upholstery and laying veneers and laminates.</a:t>
            </a:r>
          </a:p>
        </p:txBody>
      </p:sp>
      <p:sp>
        <p:nvSpPr>
          <p:cNvPr id="4" name="Slide Number Placeholder 3"/>
          <p:cNvSpPr>
            <a:spLocks noGrp="1"/>
          </p:cNvSpPr>
          <p:nvPr>
            <p:ph type="sldNum" sz="quarter" idx="12"/>
          </p:nvPr>
        </p:nvSpPr>
        <p:spPr/>
        <p:txBody>
          <a:bodyPr/>
          <a:lstStyle/>
          <a:p>
            <a:pPr>
              <a:defRPr/>
            </a:pPr>
            <a:fld id="{392E2BCA-32D5-43D8-8229-ECE03C4BE45A}" type="slidenum">
              <a:rPr lang="en-GB" smtClean="0"/>
              <a:pPr>
                <a:defRPr/>
              </a:pPr>
              <a:t>9</a:t>
            </a:fld>
            <a:endParaRPr lang="en-GB"/>
          </a:p>
        </p:txBody>
      </p:sp>
      <p:sp>
        <p:nvSpPr>
          <p:cNvPr id="5" name="Footer Placeholder 4"/>
          <p:cNvSpPr>
            <a:spLocks noGrp="1"/>
          </p:cNvSpPr>
          <p:nvPr>
            <p:ph type="ftr" sz="quarter" idx="11"/>
          </p:nvPr>
        </p:nvSpPr>
        <p:spPr/>
        <p:txBody>
          <a:bodyPr/>
          <a:lstStyle/>
          <a:p>
            <a:pPr>
              <a:defRPr/>
            </a:pPr>
            <a:r>
              <a:rPr lang="en-GB" smtClean="0"/>
              <a:t>J. Byrne  2013</a:t>
            </a:r>
            <a:endParaRPr lang="en-GB"/>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0" fill="hold" grpId="0" nodeType="withEffect">
                                  <p:stCondLst>
                                    <p:cond delay="0"/>
                                  </p:stCondLst>
                                  <p:childTnLst>
                                    <p:set>
                                      <p:cBhvr>
                                        <p:cTn id="6" dur="1" fill="hold">
                                          <p:stCondLst>
                                            <p:cond delay="0"/>
                                          </p:stCondLst>
                                        </p:cTn>
                                        <p:tgtEl>
                                          <p:spTgt spid="3074"/>
                                        </p:tgtEl>
                                        <p:attrNameLst>
                                          <p:attrName>style.visibility</p:attrName>
                                        </p:attrNameLst>
                                      </p:cBhvr>
                                      <p:to>
                                        <p:strVal val="visible"/>
                                      </p:to>
                                    </p:set>
                                    <p:anim calcmode="lin" valueType="num">
                                      <p:cBhvr>
                                        <p:cTn id="7" dur="500" fill="hold"/>
                                        <p:tgtEl>
                                          <p:spTgt spid="3074"/>
                                        </p:tgtEl>
                                        <p:attrNameLst>
                                          <p:attrName>ppt_w</p:attrName>
                                        </p:attrNameLst>
                                      </p:cBhvr>
                                      <p:tavLst>
                                        <p:tav tm="0">
                                          <p:val>
                                            <p:fltVal val="0"/>
                                          </p:val>
                                        </p:tav>
                                        <p:tav tm="100000">
                                          <p:val>
                                            <p:strVal val="#ppt_w"/>
                                          </p:val>
                                        </p:tav>
                                      </p:tavLst>
                                    </p:anim>
                                    <p:anim calcmode="lin" valueType="num">
                                      <p:cBhvr>
                                        <p:cTn id="8" dur="500" fill="hold"/>
                                        <p:tgtEl>
                                          <p:spTgt spid="3074"/>
                                        </p:tgtEl>
                                        <p:attrNameLst>
                                          <p:attrName>ppt_h</p:attrName>
                                        </p:attrNameLst>
                                      </p:cBhvr>
                                      <p:tavLst>
                                        <p:tav tm="0">
                                          <p:val>
                                            <p:fltVal val="0"/>
                                          </p:val>
                                        </p:tav>
                                        <p:tav tm="100000">
                                          <p:val>
                                            <p:strVal val="#ppt_h"/>
                                          </p:val>
                                        </p:tav>
                                      </p:tavLst>
                                    </p:anim>
                                    <p:animEffect transition="in" filter="fade">
                                      <p:cBhvr>
                                        <p:cTn id="9" dur="500"/>
                                        <p:tgtEl>
                                          <p:spTgt spid="3074"/>
                                        </p:tgtEl>
                                      </p:cBhvr>
                                    </p:animEffect>
                                  </p:childTnLst>
                                </p:cTn>
                              </p:par>
                            </p:childTnLst>
                          </p:cTn>
                        </p:par>
                      </p:childTnLst>
                    </p:cTn>
                  </p:par>
                  <p:par>
                    <p:cTn id="10" fill="hold">
                      <p:stCondLst>
                        <p:cond delay="indefinite"/>
                      </p:stCondLst>
                      <p:childTnLst>
                        <p:par>
                          <p:cTn id="11" fill="hold">
                            <p:stCondLst>
                              <p:cond delay="0"/>
                            </p:stCondLst>
                            <p:childTnLst>
                              <p:par>
                                <p:cTn id="12" presetID="10" presetClass="entr" presetSubtype="0" fill="hold" grpId="0" nodeType="clickEffect">
                                  <p:stCondLst>
                                    <p:cond delay="0"/>
                                  </p:stCondLst>
                                  <p:childTnLst>
                                    <p:set>
                                      <p:cBhvr>
                                        <p:cTn id="13" dur="1" fill="hold">
                                          <p:stCondLst>
                                            <p:cond delay="0"/>
                                          </p:stCondLst>
                                        </p:cTn>
                                        <p:tgtEl>
                                          <p:spTgt spid="3075">
                                            <p:txEl>
                                              <p:pRg st="0" end="0"/>
                                            </p:txEl>
                                          </p:spTgt>
                                        </p:tgtEl>
                                        <p:attrNameLst>
                                          <p:attrName>style.visibility</p:attrName>
                                        </p:attrNameLst>
                                      </p:cBhvr>
                                      <p:to>
                                        <p:strVal val="visible"/>
                                      </p:to>
                                    </p:set>
                                    <p:animEffect transition="in" filter="fade">
                                      <p:cBhvr>
                                        <p:cTn id="14" dur="1000">
                                          <p:stCondLst>
                                            <p:cond delay="0"/>
                                          </p:stCondLst>
                                        </p:cTn>
                                        <p:tgtEl>
                                          <p:spTgt spid="3075">
                                            <p:txEl>
                                              <p:pRg st="0" end="0"/>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10" presetClass="entr" presetSubtype="0" fill="hold" grpId="0" nodeType="clickEffect">
                                  <p:stCondLst>
                                    <p:cond delay="0"/>
                                  </p:stCondLst>
                                  <p:childTnLst>
                                    <p:set>
                                      <p:cBhvr>
                                        <p:cTn id="18" dur="1" fill="hold">
                                          <p:stCondLst>
                                            <p:cond delay="0"/>
                                          </p:stCondLst>
                                        </p:cTn>
                                        <p:tgtEl>
                                          <p:spTgt spid="3075">
                                            <p:txEl>
                                              <p:pRg st="1" end="1"/>
                                            </p:txEl>
                                          </p:spTgt>
                                        </p:tgtEl>
                                        <p:attrNameLst>
                                          <p:attrName>style.visibility</p:attrName>
                                        </p:attrNameLst>
                                      </p:cBhvr>
                                      <p:to>
                                        <p:strVal val="visible"/>
                                      </p:to>
                                    </p:set>
                                    <p:animEffect transition="in" filter="fade">
                                      <p:cBhvr>
                                        <p:cTn id="19" dur="1000">
                                          <p:stCondLst>
                                            <p:cond delay="0"/>
                                          </p:stCondLst>
                                        </p:cTn>
                                        <p:tgtEl>
                                          <p:spTgt spid="3075">
                                            <p:txEl>
                                              <p:pRg st="1" end="1"/>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10" presetClass="entr" presetSubtype="0" fill="hold" grpId="0" nodeType="clickEffect">
                                  <p:stCondLst>
                                    <p:cond delay="0"/>
                                  </p:stCondLst>
                                  <p:childTnLst>
                                    <p:set>
                                      <p:cBhvr>
                                        <p:cTn id="23" dur="1" fill="hold">
                                          <p:stCondLst>
                                            <p:cond delay="0"/>
                                          </p:stCondLst>
                                        </p:cTn>
                                        <p:tgtEl>
                                          <p:spTgt spid="3075">
                                            <p:txEl>
                                              <p:pRg st="2" end="2"/>
                                            </p:txEl>
                                          </p:spTgt>
                                        </p:tgtEl>
                                        <p:attrNameLst>
                                          <p:attrName>style.visibility</p:attrName>
                                        </p:attrNameLst>
                                      </p:cBhvr>
                                      <p:to>
                                        <p:strVal val="visible"/>
                                      </p:to>
                                    </p:set>
                                    <p:animEffect transition="in" filter="fade">
                                      <p:cBhvr>
                                        <p:cTn id="24" dur="1000">
                                          <p:stCondLst>
                                            <p:cond delay="0"/>
                                          </p:stCondLst>
                                        </p:cTn>
                                        <p:tgtEl>
                                          <p:spTgt spid="3075">
                                            <p:txEl>
                                              <p:pRg st="2" end="2"/>
                                            </p:txEl>
                                          </p:spTgt>
                                        </p:tgtEl>
                                      </p:cBhvr>
                                    </p:animEffect>
                                  </p:childTnLst>
                                </p:cTn>
                              </p:par>
                            </p:childTnLst>
                          </p:cTn>
                        </p:par>
                      </p:childTnLst>
                    </p:cTn>
                  </p:par>
                  <p:par>
                    <p:cTn id="25" fill="hold">
                      <p:stCondLst>
                        <p:cond delay="indefinite"/>
                      </p:stCondLst>
                      <p:childTnLst>
                        <p:par>
                          <p:cTn id="26" fill="hold">
                            <p:stCondLst>
                              <p:cond delay="0"/>
                            </p:stCondLst>
                            <p:childTnLst>
                              <p:par>
                                <p:cTn id="27" presetID="10" presetClass="entr" presetSubtype="0" fill="hold" grpId="0" nodeType="clickEffect">
                                  <p:stCondLst>
                                    <p:cond delay="0"/>
                                  </p:stCondLst>
                                  <p:childTnLst>
                                    <p:set>
                                      <p:cBhvr>
                                        <p:cTn id="28" dur="1" fill="hold">
                                          <p:stCondLst>
                                            <p:cond delay="0"/>
                                          </p:stCondLst>
                                        </p:cTn>
                                        <p:tgtEl>
                                          <p:spTgt spid="3075">
                                            <p:txEl>
                                              <p:pRg st="3" end="3"/>
                                            </p:txEl>
                                          </p:spTgt>
                                        </p:tgtEl>
                                        <p:attrNameLst>
                                          <p:attrName>style.visibility</p:attrName>
                                        </p:attrNameLst>
                                      </p:cBhvr>
                                      <p:to>
                                        <p:strVal val="visible"/>
                                      </p:to>
                                    </p:set>
                                    <p:animEffect transition="in" filter="fade">
                                      <p:cBhvr>
                                        <p:cTn id="29" dur="1000">
                                          <p:stCondLst>
                                            <p:cond delay="0"/>
                                          </p:stCondLst>
                                        </p:cTn>
                                        <p:tgtEl>
                                          <p:spTgt spid="3075">
                                            <p:txEl>
                                              <p:pRg st="3" end="3"/>
                                            </p:txEl>
                                          </p:spTgt>
                                        </p:tgtEl>
                                      </p:cBhvr>
                                    </p:animEffect>
                                  </p:childTnLst>
                                </p:cTn>
                              </p:par>
                            </p:childTnLst>
                          </p:cTn>
                        </p:par>
                      </p:childTnLst>
                    </p:cTn>
                  </p:par>
                  <p:par>
                    <p:cTn id="30" fill="hold">
                      <p:stCondLst>
                        <p:cond delay="indefinite"/>
                      </p:stCondLst>
                      <p:childTnLst>
                        <p:par>
                          <p:cTn id="31" fill="hold">
                            <p:stCondLst>
                              <p:cond delay="0"/>
                            </p:stCondLst>
                            <p:childTnLst>
                              <p:par>
                                <p:cTn id="32" presetID="10" presetClass="entr" presetSubtype="0" fill="hold" grpId="0" nodeType="clickEffect">
                                  <p:stCondLst>
                                    <p:cond delay="0"/>
                                  </p:stCondLst>
                                  <p:childTnLst>
                                    <p:set>
                                      <p:cBhvr>
                                        <p:cTn id="33" dur="1" fill="hold">
                                          <p:stCondLst>
                                            <p:cond delay="0"/>
                                          </p:stCondLst>
                                        </p:cTn>
                                        <p:tgtEl>
                                          <p:spTgt spid="3075">
                                            <p:txEl>
                                              <p:pRg st="5" end="5"/>
                                            </p:txEl>
                                          </p:spTgt>
                                        </p:tgtEl>
                                        <p:attrNameLst>
                                          <p:attrName>style.visibility</p:attrName>
                                        </p:attrNameLst>
                                      </p:cBhvr>
                                      <p:to>
                                        <p:strVal val="visible"/>
                                      </p:to>
                                    </p:set>
                                    <p:animEffect transition="in" filter="fade">
                                      <p:cBhvr>
                                        <p:cTn id="34" dur="1000">
                                          <p:stCondLst>
                                            <p:cond delay="0"/>
                                          </p:stCondLst>
                                        </p:cTn>
                                        <p:tgtEl>
                                          <p:spTgt spid="3075">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4" grpId="0"/>
      <p:bldP spid="3075" grpId="0" build="p"/>
    </p:bld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Solstice">
  <a:themeElements>
    <a:clrScheme name="Butterfly">
      <a:dk1>
        <a:sysClr val="windowText" lastClr="000000"/>
      </a:dk1>
      <a:lt1>
        <a:sysClr val="window" lastClr="FFFFFF"/>
      </a:lt1>
      <a:dk2>
        <a:srgbClr val="444D26"/>
      </a:dk2>
      <a:lt2>
        <a:srgbClr val="F9FDEF"/>
      </a:lt2>
      <a:accent1>
        <a:srgbClr val="4B7937"/>
      </a:accent1>
      <a:accent2>
        <a:srgbClr val="B79214"/>
      </a:accent2>
      <a:accent3>
        <a:srgbClr val="935409"/>
      </a:accent3>
      <a:accent4>
        <a:srgbClr val="7153A0"/>
      </a:accent4>
      <a:accent5>
        <a:srgbClr val="4E74A3"/>
      </a:accent5>
      <a:accent6>
        <a:srgbClr val="6F6702"/>
      </a:accent6>
      <a:hlink>
        <a:srgbClr val="CB7E0E"/>
      </a:hlink>
      <a:folHlink>
        <a:srgbClr val="7C9263"/>
      </a:folHlink>
    </a:clrScheme>
    <a:fontScheme name="Butterfly">
      <a:majorFont>
        <a:latin typeface="Century"/>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Equity">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2">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387</TotalTime>
  <Words>1409</Words>
  <Application>Microsoft Office PowerPoint</Application>
  <PresentationFormat>On-screen Show (4:3)</PresentationFormat>
  <Paragraphs>168</Paragraphs>
  <Slides>19</Slides>
  <Notes>0</Notes>
  <HiddenSlides>0</HiddenSlides>
  <MMClips>0</MMClips>
  <ScaleCrop>false</ScaleCrop>
  <HeadingPairs>
    <vt:vector size="4" baseType="variant">
      <vt:variant>
        <vt:lpstr>Theme</vt:lpstr>
      </vt:variant>
      <vt:variant>
        <vt:i4>1</vt:i4>
      </vt:variant>
      <vt:variant>
        <vt:lpstr>Slide Titles</vt:lpstr>
      </vt:variant>
      <vt:variant>
        <vt:i4>19</vt:i4>
      </vt:variant>
    </vt:vector>
  </HeadingPairs>
  <TitlesOfParts>
    <vt:vector size="20" baseType="lpstr">
      <vt:lpstr>Solstice</vt:lpstr>
      <vt:lpstr>Adhesives</vt:lpstr>
      <vt:lpstr>Dermatitis</vt:lpstr>
      <vt:lpstr>   Dermatitis</vt:lpstr>
      <vt:lpstr>Adhesives</vt:lpstr>
      <vt:lpstr>Animal Glue History</vt:lpstr>
      <vt:lpstr>Animal Glue</vt:lpstr>
      <vt:lpstr>Slide 7</vt:lpstr>
      <vt:lpstr>Slide 8</vt:lpstr>
      <vt:lpstr>Vegetable Glue</vt:lpstr>
      <vt:lpstr>Vegetable Glue</vt:lpstr>
      <vt:lpstr>Adhesives</vt:lpstr>
      <vt:lpstr>Slide 12</vt:lpstr>
      <vt:lpstr>Mineral Glue</vt:lpstr>
      <vt:lpstr>Slide 14</vt:lpstr>
      <vt:lpstr>   Polyvinyl acetate (P.V.A.) :</vt:lpstr>
      <vt:lpstr>    Adhesives Terminology</vt:lpstr>
      <vt:lpstr>    Adhesives Terminology</vt:lpstr>
      <vt:lpstr>    Adhesives Terminology</vt:lpstr>
      <vt:lpstr>References </vt:lpstr>
    </vt:vector>
  </TitlesOfParts>
  <Company>DIT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Adhesives</dc:title>
  <dc:creator>Jennifer Byrne</dc:creator>
  <cp:lastModifiedBy>Owner</cp:lastModifiedBy>
  <cp:revision>36</cp:revision>
  <dcterms:created xsi:type="dcterms:W3CDTF">2008-01-06T16:49:05Z</dcterms:created>
  <dcterms:modified xsi:type="dcterms:W3CDTF">2013-10-19T13:29:32Z</dcterms:modified>
</cp:coreProperties>
</file>